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48" r:id="rId5"/>
  </p:sldMasterIdLst>
  <p:notesMasterIdLst>
    <p:notesMasterId r:id="rId38"/>
  </p:notesMasterIdLst>
  <p:handoutMasterIdLst>
    <p:handoutMasterId r:id="rId39"/>
  </p:handoutMasterIdLst>
  <p:sldIdLst>
    <p:sldId id="256" r:id="rId6"/>
    <p:sldId id="474" r:id="rId7"/>
    <p:sldId id="475" r:id="rId8"/>
    <p:sldId id="476" r:id="rId9"/>
    <p:sldId id="471" r:id="rId10"/>
    <p:sldId id="478" r:id="rId11"/>
    <p:sldId id="342" r:id="rId12"/>
    <p:sldId id="599" r:id="rId13"/>
    <p:sldId id="482" r:id="rId14"/>
    <p:sldId id="303" r:id="rId15"/>
    <p:sldId id="596" r:id="rId16"/>
    <p:sldId id="597" r:id="rId17"/>
    <p:sldId id="587" r:id="rId18"/>
    <p:sldId id="555" r:id="rId19"/>
    <p:sldId id="604" r:id="rId20"/>
    <p:sldId id="607" r:id="rId21"/>
    <p:sldId id="606" r:id="rId22"/>
    <p:sldId id="603" r:id="rId23"/>
    <p:sldId id="594" r:id="rId24"/>
    <p:sldId id="609" r:id="rId25"/>
    <p:sldId id="548" r:id="rId26"/>
    <p:sldId id="257" r:id="rId27"/>
    <p:sldId id="610" r:id="rId28"/>
    <p:sldId id="600" r:id="rId29"/>
    <p:sldId id="608" r:id="rId30"/>
    <p:sldId id="473" r:id="rId31"/>
    <p:sldId id="611" r:id="rId32"/>
    <p:sldId id="327" r:id="rId33"/>
    <p:sldId id="612" r:id="rId34"/>
    <p:sldId id="613" r:id="rId35"/>
    <p:sldId id="601" r:id="rId36"/>
    <p:sldId id="592" r:id="rId37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FF0000"/>
    <a:srgbClr val="A37300"/>
    <a:srgbClr val="006600"/>
    <a:srgbClr val="AD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3" autoAdjust="0"/>
    <p:restoredTop sz="93840" autoAdjust="0"/>
  </p:normalViewPr>
  <p:slideViewPr>
    <p:cSldViewPr>
      <p:cViewPr>
        <p:scale>
          <a:sx n="161" d="100"/>
          <a:sy n="161" d="100"/>
        </p:scale>
        <p:origin x="-90" y="-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699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142"/>
    </p:cViewPr>
  </p:sorterViewPr>
  <p:notesViewPr>
    <p:cSldViewPr>
      <p:cViewPr varScale="1">
        <p:scale>
          <a:sx n="126" d="100"/>
          <a:sy n="126" d="100"/>
        </p:scale>
        <p:origin x="-489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roni\Desktop\Studien%20Powerpoint\Bubble%20Chart\Bubble-Chart%20Ausgangsdaten%20Pap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/>
      <c:bubbleChart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F96-48D6-AAE2-02794B182A1A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F96-48D6-AAE2-02794B182A1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F96-48D6-AAE2-02794B182A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Tabelle3!$C$11:$E$11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xVal>
          <c:yVal>
            <c:numRef>
              <c:f>Tabelle3!$C$23:$E$23</c:f>
              <c:numCache>
                <c:formatCode>General</c:formatCode>
                <c:ptCount val="3"/>
                <c:pt idx="0">
                  <c:v>6</c:v>
                </c:pt>
                <c:pt idx="1">
                  <c:v>6</c:v>
                </c:pt>
                <c:pt idx="2">
                  <c:v>6</c:v>
                </c:pt>
              </c:numCache>
            </c:numRef>
          </c:yVal>
          <c:bubbleSize>
            <c:numRef>
              <c:f>Tabelle3!$C$12:$E$12</c:f>
              <c:numCache>
                <c:formatCode>0%</c:formatCode>
                <c:ptCount val="3"/>
                <c:pt idx="0">
                  <c:v>0.55555555555555569</c:v>
                </c:pt>
                <c:pt idx="1">
                  <c:v>0.35802469135802478</c:v>
                </c:pt>
                <c:pt idx="2">
                  <c:v>8.6419753086419721E-2</c:v>
                </c:pt>
              </c:numCache>
            </c:numRef>
          </c:bubbleSize>
          <c:bubble3D val="0"/>
          <c:extLst xmlns:c16r2="http://schemas.microsoft.com/office/drawing/2015/06/chart">
            <c:ext xmlns:c16="http://schemas.microsoft.com/office/drawing/2014/chart" uri="{C3380CC4-5D6E-409C-BE32-E72D297353CC}">
              <c16:uniqueId val="{00000006-CF96-48D6-AAE2-02794B182A1A}"/>
            </c:ext>
          </c:extLst>
        </c:ser>
        <c:ser>
          <c:idx val="1"/>
          <c:order val="1"/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CF96-48D6-AAE2-02794B182A1A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CF96-48D6-AAE2-02794B182A1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CF96-48D6-AAE2-02794B182A1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050"/>
                      <a:t>57%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F96-48D6-AAE2-02794B182A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Tabelle3!$C$11:$E$11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xVal>
          <c:yVal>
            <c:numRef>
              <c:f>Tabelle3!$C$22:$E$22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yVal>
          <c:bubbleSize>
            <c:numRef>
              <c:f>Tabelle3!$C$13:$E$13</c:f>
              <c:numCache>
                <c:formatCode>0%</c:formatCode>
                <c:ptCount val="3"/>
                <c:pt idx="0">
                  <c:v>0.5692307692307691</c:v>
                </c:pt>
                <c:pt idx="1">
                  <c:v>0.35384615384615387</c:v>
                </c:pt>
                <c:pt idx="2">
                  <c:v>7.6923076923076927E-2</c:v>
                </c:pt>
              </c:numCache>
            </c:numRef>
          </c:bubbleSize>
          <c:bubble3D val="0"/>
          <c:extLst xmlns:c16r2="http://schemas.microsoft.com/office/drawing/2015/06/chart">
            <c:ext xmlns:c16="http://schemas.microsoft.com/office/drawing/2014/chart" uri="{C3380CC4-5D6E-409C-BE32-E72D297353CC}">
              <c16:uniqueId val="{0000000D-CF96-48D6-AAE2-02794B182A1A}"/>
            </c:ext>
          </c:extLst>
        </c:ser>
        <c:ser>
          <c:idx val="2"/>
          <c:order val="2"/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F96-48D6-AAE2-02794B182A1A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F96-48D6-AAE2-02794B182A1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F96-48D6-AAE2-02794B182A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Tabelle3!$C$11:$E$11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xVal>
          <c:yVal>
            <c:numRef>
              <c:f>Tabelle3!$C$21:$E$21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yVal>
          <c:bubbleSize>
            <c:numRef>
              <c:f>Tabelle3!$C$14:$E$14</c:f>
              <c:numCache>
                <c:formatCode>0%</c:formatCode>
                <c:ptCount val="3"/>
                <c:pt idx="0">
                  <c:v>0.391891891891892</c:v>
                </c:pt>
                <c:pt idx="1">
                  <c:v>0.45945945945945948</c:v>
                </c:pt>
                <c:pt idx="2">
                  <c:v>0.14864864864864866</c:v>
                </c:pt>
              </c:numCache>
            </c:numRef>
          </c:bubbleSize>
          <c:bubble3D val="0"/>
          <c:extLst xmlns:c16r2="http://schemas.microsoft.com/office/drawing/2015/06/chart">
            <c:ext xmlns:c16="http://schemas.microsoft.com/office/drawing/2014/chart" uri="{C3380CC4-5D6E-409C-BE32-E72D297353CC}">
              <c16:uniqueId val="{00000014-CF96-48D6-AAE2-02794B182A1A}"/>
            </c:ext>
          </c:extLst>
        </c:ser>
        <c:ser>
          <c:idx val="3"/>
          <c:order val="3"/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6-CF96-48D6-AAE2-02794B182A1A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8-CF96-48D6-AAE2-02794B182A1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A-CF96-48D6-AAE2-02794B182A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Tabelle3!$C$11:$E$11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xVal>
          <c:yVal>
            <c:numRef>
              <c:f>Tabelle3!$C$20:$E$20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3</c:v>
                </c:pt>
              </c:numCache>
            </c:numRef>
          </c:yVal>
          <c:bubbleSize>
            <c:numRef>
              <c:f>Tabelle3!$C$15:$E$15</c:f>
              <c:numCache>
                <c:formatCode>0%</c:formatCode>
                <c:ptCount val="3"/>
                <c:pt idx="0">
                  <c:v>0.45901639344262302</c:v>
                </c:pt>
                <c:pt idx="1">
                  <c:v>0.42622950819672134</c:v>
                </c:pt>
                <c:pt idx="2">
                  <c:v>0.11475409836065574</c:v>
                </c:pt>
              </c:numCache>
            </c:numRef>
          </c:bubbleSize>
          <c:bubble3D val="0"/>
          <c:extLst xmlns:c16r2="http://schemas.microsoft.com/office/drawing/2015/06/chart">
            <c:ext xmlns:c16="http://schemas.microsoft.com/office/drawing/2014/chart" uri="{C3380CC4-5D6E-409C-BE32-E72D297353CC}">
              <c16:uniqueId val="{0000001B-CF96-48D6-AAE2-02794B182A1A}"/>
            </c:ext>
          </c:extLst>
        </c:ser>
        <c:ser>
          <c:idx val="4"/>
          <c:order val="4"/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CF96-48D6-AAE2-02794B182A1A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CF96-48D6-AAE2-02794B182A1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CF96-48D6-AAE2-02794B182A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Tabelle3!$C$11:$E$11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xVal>
          <c:yVal>
            <c:numRef>
              <c:f>Tabelle3!$C$19:$E$19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yVal>
          <c:bubbleSize>
            <c:numRef>
              <c:f>Tabelle3!$C$16:$E$16</c:f>
              <c:numCache>
                <c:formatCode>0%</c:formatCode>
                <c:ptCount val="3"/>
                <c:pt idx="0">
                  <c:v>0.40131578947368435</c:v>
                </c:pt>
                <c:pt idx="1">
                  <c:v>0.44078947368421056</c:v>
                </c:pt>
                <c:pt idx="2">
                  <c:v>0.15789473684210531</c:v>
                </c:pt>
              </c:numCache>
            </c:numRef>
          </c:bubbleSize>
          <c:bubble3D val="0"/>
          <c:extLst xmlns:c16r2="http://schemas.microsoft.com/office/drawing/2015/06/chart">
            <c:ext xmlns:c16="http://schemas.microsoft.com/office/drawing/2014/chart" uri="{C3380CC4-5D6E-409C-BE32-E72D297353CC}">
              <c16:uniqueId val="{00000022-CF96-48D6-AAE2-02794B182A1A}"/>
            </c:ext>
          </c:extLst>
        </c:ser>
        <c:ser>
          <c:idx val="5"/>
          <c:order val="5"/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4-CF96-48D6-AAE2-02794B182A1A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6-CF96-48D6-AAE2-02794B182A1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8-CF96-48D6-AAE2-02794B182A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Tabelle3!$C$11:$E$11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xVal>
          <c:yVal>
            <c:numRef>
              <c:f>Tabelle3!$C$18:$E$18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yVal>
          <c:bubbleSize>
            <c:numRef>
              <c:f>Tabelle3!$C$17:$E$17</c:f>
              <c:numCache>
                <c:formatCode>0%</c:formatCode>
                <c:ptCount val="3"/>
                <c:pt idx="0">
                  <c:v>0.28846153846153838</c:v>
                </c:pt>
                <c:pt idx="1">
                  <c:v>0.57692307692307709</c:v>
                </c:pt>
                <c:pt idx="2">
                  <c:v>0.13461538461538464</c:v>
                </c:pt>
              </c:numCache>
            </c:numRef>
          </c:bubbleSize>
          <c:bubble3D val="0"/>
          <c:extLst xmlns:c16r2="http://schemas.microsoft.com/office/drawing/2015/06/chart">
            <c:ext xmlns:c16="http://schemas.microsoft.com/office/drawing/2014/chart" uri="{C3380CC4-5D6E-409C-BE32-E72D297353CC}">
              <c16:uniqueId val="{00000029-CF96-48D6-AAE2-02794B182A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40"/>
        <c:showNegBubbles val="0"/>
        <c:sizeRepresents val="w"/>
        <c:axId val="129127936"/>
        <c:axId val="129129472"/>
      </c:bubbleChart>
      <c:valAx>
        <c:axId val="129127936"/>
        <c:scaling>
          <c:orientation val="minMax"/>
          <c:min val="0.5"/>
        </c:scaling>
        <c:delete val="1"/>
        <c:axPos val="b"/>
        <c:numFmt formatCode="General" sourceLinked="1"/>
        <c:majorTickMark val="out"/>
        <c:minorTickMark val="none"/>
        <c:tickLblPos val="nextTo"/>
        <c:crossAx val="129129472"/>
        <c:crosses val="autoZero"/>
        <c:crossBetween val="midCat"/>
      </c:valAx>
      <c:valAx>
        <c:axId val="1291294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912793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1155EE-5170-41DC-AE57-8933F8B60130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07DA602-FBCC-4589-BDBC-9B0AB4FEBFE7}">
      <dgm:prSet phldrT="[Text]" custT="1"/>
      <dgm:spPr/>
      <dgm:t>
        <a:bodyPr/>
        <a:lstStyle/>
        <a:p>
          <a:r>
            <a:rPr lang="de-DE" sz="1000" b="1" dirty="0"/>
            <a:t>Pharma-Unternehmen</a:t>
          </a:r>
        </a:p>
      </dgm:t>
    </dgm:pt>
    <dgm:pt modelId="{095685CC-F6D7-4411-B445-3EB566AC28D0}" type="parTrans" cxnId="{15C2F3AC-3283-4843-A111-B5571026E1E6}">
      <dgm:prSet/>
      <dgm:spPr/>
      <dgm:t>
        <a:bodyPr/>
        <a:lstStyle/>
        <a:p>
          <a:endParaRPr lang="de-DE" sz="2400"/>
        </a:p>
      </dgm:t>
    </dgm:pt>
    <dgm:pt modelId="{43BCD938-F01A-465D-9901-60EF0EA1E82F}" type="sibTrans" cxnId="{15C2F3AC-3283-4843-A111-B5571026E1E6}">
      <dgm:prSet/>
      <dgm:spPr/>
      <dgm:t>
        <a:bodyPr/>
        <a:lstStyle/>
        <a:p>
          <a:endParaRPr lang="de-DE" sz="2400"/>
        </a:p>
      </dgm:t>
    </dgm:pt>
    <dgm:pt modelId="{BC40FE85-50E7-4361-927D-3CF59A93A696}">
      <dgm:prSet phldrT="[Text]" custT="1"/>
      <dgm:spPr/>
      <dgm:t>
        <a:bodyPr/>
        <a:lstStyle/>
        <a:p>
          <a:r>
            <a:rPr lang="de-DE" sz="1000" b="1" dirty="0"/>
            <a:t>Haushalte</a:t>
          </a:r>
        </a:p>
      </dgm:t>
    </dgm:pt>
    <dgm:pt modelId="{5A9E944B-8115-4DC2-B05B-3503D5FC7A15}" type="parTrans" cxnId="{45573A36-34FB-465D-878E-CC970EB581BA}">
      <dgm:prSet/>
      <dgm:spPr/>
      <dgm:t>
        <a:bodyPr/>
        <a:lstStyle/>
        <a:p>
          <a:endParaRPr lang="de-DE" sz="2400"/>
        </a:p>
      </dgm:t>
    </dgm:pt>
    <dgm:pt modelId="{7BBB897D-464F-4385-8D35-5B7682DF4CE2}" type="sibTrans" cxnId="{45573A36-34FB-465D-878E-CC970EB581BA}">
      <dgm:prSet/>
      <dgm:spPr/>
      <dgm:t>
        <a:bodyPr/>
        <a:lstStyle/>
        <a:p>
          <a:endParaRPr lang="de-DE" sz="2400"/>
        </a:p>
      </dgm:t>
    </dgm:pt>
    <dgm:pt modelId="{D2E38429-EB79-4BF0-A07B-1424CE91C077}">
      <dgm:prSet phldrT="[Text]" custT="1"/>
      <dgm:spPr/>
      <dgm:t>
        <a:bodyPr/>
        <a:lstStyle/>
        <a:p>
          <a:r>
            <a:rPr lang="de-DE" sz="1000" b="1" dirty="0"/>
            <a:t>Apotheken</a:t>
          </a:r>
        </a:p>
      </dgm:t>
    </dgm:pt>
    <dgm:pt modelId="{4B7C548E-A1D8-4DB8-81F1-6F9EEA5D0049}" type="parTrans" cxnId="{31A6F600-3F34-496F-AF2C-5E0756876828}">
      <dgm:prSet/>
      <dgm:spPr/>
      <dgm:t>
        <a:bodyPr/>
        <a:lstStyle/>
        <a:p>
          <a:endParaRPr lang="de-DE" sz="2400"/>
        </a:p>
      </dgm:t>
    </dgm:pt>
    <dgm:pt modelId="{6DC0F0BD-E599-49EB-AFD2-274DB9D172E3}" type="sibTrans" cxnId="{31A6F600-3F34-496F-AF2C-5E0756876828}">
      <dgm:prSet/>
      <dgm:spPr/>
      <dgm:t>
        <a:bodyPr/>
        <a:lstStyle/>
        <a:p>
          <a:endParaRPr lang="de-DE" sz="2400"/>
        </a:p>
      </dgm:t>
    </dgm:pt>
    <dgm:pt modelId="{D5D733C6-7D5C-486D-9A42-4666D8F49BDC}">
      <dgm:prSet phldrT="[Text]" custT="1"/>
      <dgm:spPr/>
      <dgm:t>
        <a:bodyPr/>
        <a:lstStyle/>
        <a:p>
          <a:r>
            <a:rPr lang="de-DE" sz="1000" b="1" dirty="0"/>
            <a:t>Krankenhäuser</a:t>
          </a:r>
        </a:p>
      </dgm:t>
    </dgm:pt>
    <dgm:pt modelId="{397129DA-0FF3-441F-B184-0FFCCB3CE303}" type="parTrans" cxnId="{B1FE76C8-7AE9-4B56-8A46-F12E29F41CD3}">
      <dgm:prSet/>
      <dgm:spPr/>
      <dgm:t>
        <a:bodyPr/>
        <a:lstStyle/>
        <a:p>
          <a:endParaRPr lang="de-DE" sz="2400"/>
        </a:p>
      </dgm:t>
    </dgm:pt>
    <dgm:pt modelId="{21E8DFCE-6674-44A5-BB9A-555F5871820C}" type="sibTrans" cxnId="{B1FE76C8-7AE9-4B56-8A46-F12E29F41CD3}">
      <dgm:prSet/>
      <dgm:spPr/>
      <dgm:t>
        <a:bodyPr/>
        <a:lstStyle/>
        <a:p>
          <a:endParaRPr lang="de-DE" sz="2400"/>
        </a:p>
      </dgm:t>
    </dgm:pt>
    <dgm:pt modelId="{D710BEC0-2221-4B91-9A09-1AA8CB62EF0F}">
      <dgm:prSet phldrT="[Text]" custT="1"/>
      <dgm:spPr/>
      <dgm:t>
        <a:bodyPr/>
        <a:lstStyle/>
        <a:p>
          <a:r>
            <a:rPr lang="de-DE" sz="1000" b="1" dirty="0"/>
            <a:t>Ärzte</a:t>
          </a:r>
        </a:p>
      </dgm:t>
    </dgm:pt>
    <dgm:pt modelId="{E2C3FDD7-EB89-455E-9477-EAFD6737C85E}" type="parTrans" cxnId="{9806E109-272A-435F-9C2E-AB5FD50739B7}">
      <dgm:prSet/>
      <dgm:spPr/>
      <dgm:t>
        <a:bodyPr/>
        <a:lstStyle/>
        <a:p>
          <a:endParaRPr lang="de-DE" sz="2400"/>
        </a:p>
      </dgm:t>
    </dgm:pt>
    <dgm:pt modelId="{162D67B0-2F8D-484A-9B36-FB6C3442FB8E}" type="sibTrans" cxnId="{9806E109-272A-435F-9C2E-AB5FD50739B7}">
      <dgm:prSet/>
      <dgm:spPr/>
      <dgm:t>
        <a:bodyPr/>
        <a:lstStyle/>
        <a:p>
          <a:endParaRPr lang="de-DE" sz="2400"/>
        </a:p>
      </dgm:t>
    </dgm:pt>
    <dgm:pt modelId="{326D340E-2A44-467D-BF01-2D4C59872028}">
      <dgm:prSet phldrT="[Text]" custT="1"/>
      <dgm:spPr/>
      <dgm:t>
        <a:bodyPr/>
        <a:lstStyle/>
        <a:p>
          <a:r>
            <a:rPr lang="de-DE" sz="1000" b="1" dirty="0"/>
            <a:t>Kranken-versicherung</a:t>
          </a:r>
        </a:p>
      </dgm:t>
    </dgm:pt>
    <dgm:pt modelId="{79529A3B-E4C3-4062-A30A-D3EDE11931F4}" type="parTrans" cxnId="{DA977CB6-CDC9-4A3E-B55D-24C8D3EA36A4}">
      <dgm:prSet/>
      <dgm:spPr/>
      <dgm:t>
        <a:bodyPr/>
        <a:lstStyle/>
        <a:p>
          <a:endParaRPr lang="de-DE" sz="2400"/>
        </a:p>
      </dgm:t>
    </dgm:pt>
    <dgm:pt modelId="{A0FC6751-BE39-4620-945F-23CE87C34607}" type="sibTrans" cxnId="{DA977CB6-CDC9-4A3E-B55D-24C8D3EA36A4}">
      <dgm:prSet/>
      <dgm:spPr/>
      <dgm:t>
        <a:bodyPr/>
        <a:lstStyle/>
        <a:p>
          <a:endParaRPr lang="de-DE" sz="2400"/>
        </a:p>
      </dgm:t>
    </dgm:pt>
    <dgm:pt modelId="{B5597C50-5FC1-45DC-A09D-07891B8D3CEB}">
      <dgm:prSet phldrT="[Text]" custT="1"/>
      <dgm:spPr/>
      <dgm:t>
        <a:bodyPr/>
        <a:lstStyle/>
        <a:p>
          <a:r>
            <a:rPr lang="de-DE" sz="1000" b="1" dirty="0"/>
            <a:t>Abwasserbehandlung</a:t>
          </a:r>
        </a:p>
      </dgm:t>
    </dgm:pt>
    <dgm:pt modelId="{74CD0A6D-AC84-4EF8-A33E-9AFB196DAC05}" type="parTrans" cxnId="{092D7ACB-2374-44C7-A812-372A650BF80A}">
      <dgm:prSet/>
      <dgm:spPr/>
      <dgm:t>
        <a:bodyPr/>
        <a:lstStyle/>
        <a:p>
          <a:endParaRPr lang="de-DE" sz="2400"/>
        </a:p>
      </dgm:t>
    </dgm:pt>
    <dgm:pt modelId="{BA83A2B7-5015-4F23-99FB-CE17875104A5}" type="sibTrans" cxnId="{092D7ACB-2374-44C7-A812-372A650BF80A}">
      <dgm:prSet/>
      <dgm:spPr/>
      <dgm:t>
        <a:bodyPr/>
        <a:lstStyle/>
        <a:p>
          <a:endParaRPr lang="de-DE" sz="2400"/>
        </a:p>
      </dgm:t>
    </dgm:pt>
    <dgm:pt modelId="{8DC8C3E3-A57D-4775-AECA-E2E1BF9E6851}">
      <dgm:prSet phldrT="[Text]" custT="1"/>
      <dgm:spPr/>
      <dgm:t>
        <a:bodyPr/>
        <a:lstStyle/>
        <a:p>
          <a:r>
            <a:rPr lang="de-DE" sz="1000" b="1" dirty="0"/>
            <a:t>Trinkwasser-behandlung</a:t>
          </a:r>
        </a:p>
      </dgm:t>
    </dgm:pt>
    <dgm:pt modelId="{002B3CEB-C3BA-4F06-8E9D-EF7AFFC14D04}" type="parTrans" cxnId="{BF815C53-3608-400E-917A-A4953F62FFF2}">
      <dgm:prSet/>
      <dgm:spPr/>
      <dgm:t>
        <a:bodyPr/>
        <a:lstStyle/>
        <a:p>
          <a:endParaRPr lang="de-DE" sz="2400"/>
        </a:p>
      </dgm:t>
    </dgm:pt>
    <dgm:pt modelId="{3243EE9C-3A75-482D-BF3D-8B05866F5EC8}" type="sibTrans" cxnId="{BF815C53-3608-400E-917A-A4953F62FFF2}">
      <dgm:prSet/>
      <dgm:spPr/>
      <dgm:t>
        <a:bodyPr/>
        <a:lstStyle/>
        <a:p>
          <a:endParaRPr lang="de-DE" sz="2400"/>
        </a:p>
      </dgm:t>
    </dgm:pt>
    <dgm:pt modelId="{752A9927-A511-4995-81F7-780F1EB129B8}">
      <dgm:prSet phldrT="[Text]" custT="1"/>
      <dgm:spPr/>
      <dgm:t>
        <a:bodyPr/>
        <a:lstStyle/>
        <a:p>
          <a:r>
            <a:rPr lang="de-DE" sz="1000" b="1" dirty="0"/>
            <a:t>Behörden</a:t>
          </a:r>
        </a:p>
      </dgm:t>
    </dgm:pt>
    <dgm:pt modelId="{2E9FFAC6-8696-45C3-94D4-DD7FB9245793}" type="parTrans" cxnId="{DAC0F93B-48EC-4751-AAA7-857F374A5E51}">
      <dgm:prSet/>
      <dgm:spPr/>
      <dgm:t>
        <a:bodyPr/>
        <a:lstStyle/>
        <a:p>
          <a:endParaRPr lang="de-DE" sz="2400"/>
        </a:p>
      </dgm:t>
    </dgm:pt>
    <dgm:pt modelId="{82500839-4C48-4843-9165-2E5FE38AE794}" type="sibTrans" cxnId="{DAC0F93B-48EC-4751-AAA7-857F374A5E51}">
      <dgm:prSet/>
      <dgm:spPr/>
      <dgm:t>
        <a:bodyPr/>
        <a:lstStyle/>
        <a:p>
          <a:endParaRPr lang="de-DE" sz="2400"/>
        </a:p>
      </dgm:t>
    </dgm:pt>
    <dgm:pt modelId="{F4640EEF-4A38-42FE-88E8-AA2B43B91646}">
      <dgm:prSet phldrT="[Text]" custT="1"/>
      <dgm:spPr/>
      <dgm:t>
        <a:bodyPr/>
        <a:lstStyle/>
        <a:p>
          <a:r>
            <a:rPr lang="de-DE" sz="1000" b="1" dirty="0"/>
            <a:t>Politik</a:t>
          </a:r>
        </a:p>
      </dgm:t>
    </dgm:pt>
    <dgm:pt modelId="{7DE093ED-AAF5-43B1-8082-9633FBD06115}" type="parTrans" cxnId="{33A211E3-2487-471B-8489-8CC699FC0C2F}">
      <dgm:prSet/>
      <dgm:spPr/>
      <dgm:t>
        <a:bodyPr/>
        <a:lstStyle/>
        <a:p>
          <a:endParaRPr lang="de-DE" sz="2400"/>
        </a:p>
      </dgm:t>
    </dgm:pt>
    <dgm:pt modelId="{D2D7D898-2024-4F45-8C5D-22CD3889B780}" type="sibTrans" cxnId="{33A211E3-2487-471B-8489-8CC699FC0C2F}">
      <dgm:prSet/>
      <dgm:spPr/>
      <dgm:t>
        <a:bodyPr/>
        <a:lstStyle/>
        <a:p>
          <a:endParaRPr lang="de-DE" sz="2400"/>
        </a:p>
      </dgm:t>
    </dgm:pt>
    <dgm:pt modelId="{79CF4BD3-A605-4C57-9311-3342ACF4BAA9}">
      <dgm:prSet phldrT="[Text]" custT="1"/>
      <dgm:spPr/>
      <dgm:t>
        <a:bodyPr/>
        <a:lstStyle/>
        <a:p>
          <a:r>
            <a:rPr lang="de-DE" sz="1000" b="1" dirty="0"/>
            <a:t>Banken</a:t>
          </a:r>
        </a:p>
      </dgm:t>
    </dgm:pt>
    <dgm:pt modelId="{B1FF95FB-4458-4AEB-B8BF-50A945329513}" type="parTrans" cxnId="{177537FC-B1F0-4B00-9ABC-AB376EACAAC2}">
      <dgm:prSet/>
      <dgm:spPr/>
      <dgm:t>
        <a:bodyPr/>
        <a:lstStyle/>
        <a:p>
          <a:endParaRPr lang="de-DE" sz="2400"/>
        </a:p>
      </dgm:t>
    </dgm:pt>
    <dgm:pt modelId="{3E22DA06-D194-416C-B50F-7D26B5266AE1}" type="sibTrans" cxnId="{177537FC-B1F0-4B00-9ABC-AB376EACAAC2}">
      <dgm:prSet/>
      <dgm:spPr/>
      <dgm:t>
        <a:bodyPr/>
        <a:lstStyle/>
        <a:p>
          <a:endParaRPr lang="de-DE" sz="2400"/>
        </a:p>
      </dgm:t>
    </dgm:pt>
    <dgm:pt modelId="{444B0E5F-EDCA-47E5-85AB-F9289316CD41}">
      <dgm:prSet phldrT="[Text]" custT="1"/>
      <dgm:spPr/>
      <dgm:t>
        <a:bodyPr/>
        <a:lstStyle/>
        <a:p>
          <a:r>
            <a:rPr lang="de-DE" sz="1000" b="1" dirty="0"/>
            <a:t>Industrie-unternehmen</a:t>
          </a:r>
        </a:p>
      </dgm:t>
    </dgm:pt>
    <dgm:pt modelId="{1A734ADD-0220-460C-BC44-53165E30F870}" type="sibTrans" cxnId="{30E82DCC-B6B5-4C76-87E1-ADADC8CF6B22}">
      <dgm:prSet/>
      <dgm:spPr/>
      <dgm:t>
        <a:bodyPr/>
        <a:lstStyle/>
        <a:p>
          <a:endParaRPr lang="de-DE" sz="2400"/>
        </a:p>
      </dgm:t>
    </dgm:pt>
    <dgm:pt modelId="{0F259596-372A-4C85-9D85-EB8EEAEF7AED}" type="parTrans" cxnId="{30E82DCC-B6B5-4C76-87E1-ADADC8CF6B22}">
      <dgm:prSet/>
      <dgm:spPr/>
      <dgm:t>
        <a:bodyPr/>
        <a:lstStyle/>
        <a:p>
          <a:endParaRPr lang="de-DE" sz="2400"/>
        </a:p>
      </dgm:t>
    </dgm:pt>
    <dgm:pt modelId="{BC2F4055-6D1A-4BF3-BEB6-2756A2CD3628}" type="pres">
      <dgm:prSet presAssocID="{1A1155EE-5170-41DC-AE57-8933F8B6013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498FE615-31B6-4F36-8C13-8120B8E878E8}" type="pres">
      <dgm:prSet presAssocID="{507DA602-FBCC-4589-BDBC-9B0AB4FEBFE7}" presName="compNode" presStyleCnt="0"/>
      <dgm:spPr/>
    </dgm:pt>
    <dgm:pt modelId="{BFCD4230-E9D1-44F0-A032-0B37BDEFB43E}" type="pres">
      <dgm:prSet presAssocID="{507DA602-FBCC-4589-BDBC-9B0AB4FEBFE7}" presName="pictRect" presStyleLbl="node1" presStyleIdx="0" presStyleCnt="12" custAng="0" custLinFactX="128805" custLinFactNeighborX="200000" custLinFactNeighborY="8284"/>
      <dgm:spPr>
        <a:blipFill dpi="0" rotWithShape="1">
          <a:blip xmlns:r="http://schemas.openxmlformats.org/officeDocument/2006/relationships"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4799" t="-4199" r="9559" b="-12963"/>
          </a:stretch>
        </a:blipFill>
      </dgm:spPr>
    </dgm:pt>
    <dgm:pt modelId="{F3BDC0DA-5085-435D-88A5-DAFB794E45FA}" type="pres">
      <dgm:prSet presAssocID="{507DA602-FBCC-4589-BDBC-9B0AB4FEBFE7}" presName="textRect" presStyleLbl="revTx" presStyleIdx="0" presStyleCnt="12" custAng="0" custLinFactX="128805" custLinFactNeighborX="200000" custLinFactNeighborY="-277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F7BDCE0-2C64-4B87-A5E4-5A39D558181C}" type="pres">
      <dgm:prSet presAssocID="{43BCD938-F01A-465D-9901-60EF0EA1E82F}" presName="sibTrans" presStyleLbl="sibTrans2D1" presStyleIdx="0" presStyleCnt="0"/>
      <dgm:spPr/>
      <dgm:t>
        <a:bodyPr/>
        <a:lstStyle/>
        <a:p>
          <a:endParaRPr lang="de-DE"/>
        </a:p>
      </dgm:t>
    </dgm:pt>
    <dgm:pt modelId="{149CD317-835D-48BB-BBC6-9F57A2D9E8BD}" type="pres">
      <dgm:prSet presAssocID="{BC40FE85-50E7-4361-927D-3CF59A93A696}" presName="compNode" presStyleCnt="0"/>
      <dgm:spPr/>
    </dgm:pt>
    <dgm:pt modelId="{E22C76AD-6EB9-4B80-91FC-FE969B34EA3D}" type="pres">
      <dgm:prSet presAssocID="{BC40FE85-50E7-4361-927D-3CF59A93A696}" presName="pictRect" presStyleLbl="node1" presStyleIdx="1" presStyleCnt="12" custLinFactX="-944" custLinFactNeighborX="-100000" custLinFactNeighborY="4665"/>
      <dgm:spPr>
        <a:blipFill rotWithShape="1">
          <a:blip xmlns:r="http://schemas.openxmlformats.org/officeDocument/2006/relationships"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a:blipFill>
      </dgm:spPr>
    </dgm:pt>
    <dgm:pt modelId="{EDE86AEF-4700-4072-AFE7-4A8D9D8928E6}" type="pres">
      <dgm:prSet presAssocID="{BC40FE85-50E7-4361-927D-3CF59A93A696}" presName="textRect" presStyleLbl="revTx" presStyleIdx="1" presStyleCnt="12" custLinFactX="-944" custLinFactNeighborX="-100000" custLinFactNeighborY="866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1FEC4BA-AA4A-40DD-82F8-D8E08D154DAC}" type="pres">
      <dgm:prSet presAssocID="{7BBB897D-464F-4385-8D35-5B7682DF4CE2}" presName="sibTrans" presStyleLbl="sibTrans2D1" presStyleIdx="0" presStyleCnt="0"/>
      <dgm:spPr/>
      <dgm:t>
        <a:bodyPr/>
        <a:lstStyle/>
        <a:p>
          <a:endParaRPr lang="de-DE"/>
        </a:p>
      </dgm:t>
    </dgm:pt>
    <dgm:pt modelId="{B95EABDE-786E-4ADB-9155-929ED9D0E3D1}" type="pres">
      <dgm:prSet presAssocID="{D2E38429-EB79-4BF0-A07B-1424CE91C077}" presName="compNode" presStyleCnt="0"/>
      <dgm:spPr/>
    </dgm:pt>
    <dgm:pt modelId="{2F5C874B-34B6-49D5-94A0-66CAE46E144C}" type="pres">
      <dgm:prSet presAssocID="{D2E38429-EB79-4BF0-A07B-1424CE91C077}" presName="pictRect" presStyleLbl="node1" presStyleIdx="2" presStyleCnt="12" custLinFactX="-3490" custLinFactNeighborX="-100000" custLinFactNeighborY="4664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5854" t="4469" r="-134944" b="-11651"/>
          </a:stretch>
        </a:blipFill>
      </dgm:spPr>
    </dgm:pt>
    <dgm:pt modelId="{0261DCC8-DEF5-4E4C-96BD-AE29C6487022}" type="pres">
      <dgm:prSet presAssocID="{D2E38429-EB79-4BF0-A07B-1424CE91C077}" presName="textRect" presStyleLbl="revTx" presStyleIdx="2" presStyleCnt="12" custLinFactX="-3490" custLinFactNeighborX="-100000" custLinFactNeighborY="866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70604DC-C3E9-4F3F-A539-BF208B9D8EAF}" type="pres">
      <dgm:prSet presAssocID="{6DC0F0BD-E599-49EB-AFD2-274DB9D172E3}" presName="sibTrans" presStyleLbl="sibTrans2D1" presStyleIdx="0" presStyleCnt="0"/>
      <dgm:spPr/>
      <dgm:t>
        <a:bodyPr/>
        <a:lstStyle/>
        <a:p>
          <a:endParaRPr lang="de-DE"/>
        </a:p>
      </dgm:t>
    </dgm:pt>
    <dgm:pt modelId="{9D618123-32D6-47B4-B680-78A89949CF2D}" type="pres">
      <dgm:prSet presAssocID="{D5D733C6-7D5C-486D-9A42-4666D8F49BDC}" presName="compNode" presStyleCnt="0"/>
      <dgm:spPr/>
    </dgm:pt>
    <dgm:pt modelId="{DB6D15EC-9E70-4CAB-B8F9-4D9081024BF1}" type="pres">
      <dgm:prSet presAssocID="{D5D733C6-7D5C-486D-9A42-4666D8F49BDC}" presName="pictRect" presStyleLbl="node1" presStyleIdx="3" presStyleCnt="12" custLinFactX="-6034" custLinFactNeighborX="-100000" custLinFactNeighborY="4629"/>
      <dgm:spPr>
        <a:blipFill dpi="0" rotWithShape="1">
          <a:blip xmlns:r="http://schemas.openxmlformats.org/officeDocument/2006/relationships" r:embed="rId4"/>
          <a:srcRect/>
          <a:stretch>
            <a:fillRect l="11825" t="715" r="18541" b="-2533"/>
          </a:stretch>
        </a:blipFill>
      </dgm:spPr>
    </dgm:pt>
    <dgm:pt modelId="{62491AE4-D541-407A-B085-531B469FBC4D}" type="pres">
      <dgm:prSet presAssocID="{D5D733C6-7D5C-486D-9A42-4666D8F49BDC}" presName="textRect" presStyleLbl="revTx" presStyleIdx="3" presStyleCnt="12" custScaleX="102613" custScaleY="118584" custLinFactX="-6883" custLinFactNeighborX="-100000" custLinFactNeighborY="2148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ABEF4B8-CDEC-41E5-BB74-4BE50ACAF19A}" type="pres">
      <dgm:prSet presAssocID="{21E8DFCE-6674-44A5-BB9A-555F5871820C}" presName="sibTrans" presStyleLbl="sibTrans2D1" presStyleIdx="0" presStyleCnt="0"/>
      <dgm:spPr/>
      <dgm:t>
        <a:bodyPr/>
        <a:lstStyle/>
        <a:p>
          <a:endParaRPr lang="de-DE"/>
        </a:p>
      </dgm:t>
    </dgm:pt>
    <dgm:pt modelId="{C62B8B31-9748-4CBA-90A1-90ED02F57407}" type="pres">
      <dgm:prSet presAssocID="{D710BEC0-2221-4B91-9A09-1AA8CB62EF0F}" presName="compNode" presStyleCnt="0"/>
      <dgm:spPr/>
    </dgm:pt>
    <dgm:pt modelId="{166D69D5-EAC1-4764-8D11-72FDFD6ACADD}" type="pres">
      <dgm:prSet presAssocID="{D710BEC0-2221-4B91-9A09-1AA8CB62EF0F}" presName="pictRect" presStyleLbl="node1" presStyleIdx="4" presStyleCnt="12" custLinFactNeighborX="19763" custLinFactNeighborY="2462"/>
      <dgm:spPr>
        <a:blipFill dpi="0" rotWithShape="1">
          <a:blip xmlns:r="http://schemas.openxmlformats.org/officeDocument/2006/relationships"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532" t="-333" r="8999" b="668"/>
          </a:stretch>
        </a:blipFill>
      </dgm:spPr>
    </dgm:pt>
    <dgm:pt modelId="{D1503A0C-7F01-44AD-97D4-A14EA352571B}" type="pres">
      <dgm:prSet presAssocID="{D710BEC0-2221-4B91-9A09-1AA8CB62EF0F}" presName="textRect" presStyleLbl="revTx" presStyleIdx="4" presStyleCnt="12" custScaleY="55316" custLinFactNeighborX="19763" custLinFactNeighborY="-914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19C2A2C-95DB-438E-BA6D-AFA2D2AF7367}" type="pres">
      <dgm:prSet presAssocID="{162D67B0-2F8D-484A-9B36-FB6C3442FB8E}" presName="sibTrans" presStyleLbl="sibTrans2D1" presStyleIdx="0" presStyleCnt="0"/>
      <dgm:spPr/>
      <dgm:t>
        <a:bodyPr/>
        <a:lstStyle/>
        <a:p>
          <a:endParaRPr lang="de-DE"/>
        </a:p>
      </dgm:t>
    </dgm:pt>
    <dgm:pt modelId="{015BEB97-FBFE-4E87-94DD-0695DCB8C201}" type="pres">
      <dgm:prSet presAssocID="{326D340E-2A44-467D-BF01-2D4C59872028}" presName="compNode" presStyleCnt="0"/>
      <dgm:spPr/>
    </dgm:pt>
    <dgm:pt modelId="{CB9F5F3B-6F89-4841-A8DF-84F4EFD22DA0}" type="pres">
      <dgm:prSet presAssocID="{326D340E-2A44-467D-BF01-2D4C59872028}" presName="pictRect" presStyleLbl="node1" presStyleIdx="5" presStyleCnt="12" custLinFactNeighborX="25448" custLinFactNeighborY="0"/>
      <dgm:spPr>
        <a:blipFill dpi="0" rotWithShape="1">
          <a:blip xmlns:r="http://schemas.openxmlformats.org/officeDocument/2006/relationships" r:embed="rId6">
            <a:biLevel thresh="75000"/>
          </a:blip>
          <a:srcRect/>
          <a:stretch>
            <a:fillRect l="-25606" t="-42273" r="-24468" b="-56923"/>
          </a:stretch>
        </a:blipFill>
      </dgm:spPr>
    </dgm:pt>
    <dgm:pt modelId="{BADFFF4D-05B5-4D2A-AA6A-A55593679CEF}" type="pres">
      <dgm:prSet presAssocID="{326D340E-2A44-467D-BF01-2D4C59872028}" presName="textRect" presStyleLbl="revTx" presStyleIdx="5" presStyleCnt="12" custLinFactNeighborX="26296" custLinFactNeighborY="228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34CC7A4-1789-4D1F-B5F7-6CC9DA0352F2}" type="pres">
      <dgm:prSet presAssocID="{A0FC6751-BE39-4620-945F-23CE87C34607}" presName="sibTrans" presStyleLbl="sibTrans2D1" presStyleIdx="0" presStyleCnt="0"/>
      <dgm:spPr/>
      <dgm:t>
        <a:bodyPr/>
        <a:lstStyle/>
        <a:p>
          <a:endParaRPr lang="de-DE"/>
        </a:p>
      </dgm:t>
    </dgm:pt>
    <dgm:pt modelId="{AD29E94B-F20E-41E8-A6EC-6C63376CCE0C}" type="pres">
      <dgm:prSet presAssocID="{444B0E5F-EDCA-47E5-85AB-F9289316CD41}" presName="compNode" presStyleCnt="0"/>
      <dgm:spPr/>
    </dgm:pt>
    <dgm:pt modelId="{3D4A939D-994F-4889-8153-09C04A82F949}" type="pres">
      <dgm:prSet presAssocID="{444B0E5F-EDCA-47E5-85AB-F9289316CD41}" presName="pictRect" presStyleLbl="node1" presStyleIdx="6" presStyleCnt="12" custScaleX="72746" custScaleY="93194" custLinFactNeighborX="21370" custLinFactNeighborY="4924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1D2FFAD2-F6BD-4C97-9976-BD41781CDF01}" type="pres">
      <dgm:prSet presAssocID="{444B0E5F-EDCA-47E5-85AB-F9289316CD41}" presName="textRect" presStyleLbl="revTx" presStyleIdx="6" presStyleCnt="12" custLinFactNeighborX="21207" custLinFactNeighborY="-228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F07F2B2-C23C-4942-8FE9-3231FDB45C08}" type="pres">
      <dgm:prSet presAssocID="{1A734ADD-0220-460C-BC44-53165E30F870}" presName="sibTrans" presStyleLbl="sibTrans2D1" presStyleIdx="0" presStyleCnt="0"/>
      <dgm:spPr/>
      <dgm:t>
        <a:bodyPr/>
        <a:lstStyle/>
        <a:p>
          <a:endParaRPr lang="de-DE"/>
        </a:p>
      </dgm:t>
    </dgm:pt>
    <dgm:pt modelId="{4C0D76CE-D417-4BC5-BB8A-C093BD0E4785}" type="pres">
      <dgm:prSet presAssocID="{B5597C50-5FC1-45DC-A09D-07891B8D3CEB}" presName="compNode" presStyleCnt="0"/>
      <dgm:spPr/>
    </dgm:pt>
    <dgm:pt modelId="{61B799F5-2B57-48FD-9FEA-B4CC7AD11922}" type="pres">
      <dgm:prSet presAssocID="{B5597C50-5FC1-45DC-A09D-07891B8D3CEB}" presName="pictRect" presStyleLbl="node1" presStyleIdx="7" presStyleCnt="12"/>
      <dgm:spPr>
        <a:blipFill dpi="0" rotWithShape="1">
          <a:blip xmlns:r="http://schemas.openxmlformats.org/officeDocument/2006/relationships" r:embed="rId8">
            <a:biLevel thresh="75000"/>
          </a:blip>
          <a:srcRect/>
          <a:stretch>
            <a:fillRect l="-1518" t="1467" r="-2313" b="248"/>
          </a:stretch>
        </a:blipFill>
      </dgm:spPr>
    </dgm:pt>
    <dgm:pt modelId="{F07F5FB3-2928-4913-8586-AB39EA81BB6A}" type="pres">
      <dgm:prSet presAssocID="{B5597C50-5FC1-45DC-A09D-07891B8D3CEB}" presName="textRect" presStyleLbl="revTx" presStyleIdx="7" presStyleCnt="12" custScaleX="136997" custLinFactNeighborX="8677" custLinFactNeighborY="-228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F6043C2-AAC6-4C39-BFCA-96E4A1BEF762}" type="pres">
      <dgm:prSet presAssocID="{BA83A2B7-5015-4F23-99FB-CE17875104A5}" presName="sibTrans" presStyleLbl="sibTrans2D1" presStyleIdx="0" presStyleCnt="0"/>
      <dgm:spPr/>
      <dgm:t>
        <a:bodyPr/>
        <a:lstStyle/>
        <a:p>
          <a:endParaRPr lang="de-DE"/>
        </a:p>
      </dgm:t>
    </dgm:pt>
    <dgm:pt modelId="{BA753720-760F-4F3C-BE2B-FA57DE0F0612}" type="pres">
      <dgm:prSet presAssocID="{8DC8C3E3-A57D-4775-AECA-E2E1BF9E6851}" presName="compNode" presStyleCnt="0"/>
      <dgm:spPr/>
    </dgm:pt>
    <dgm:pt modelId="{797ADC07-5BE6-4623-9F79-54219FD24CEB}" type="pres">
      <dgm:prSet presAssocID="{8DC8C3E3-A57D-4775-AECA-E2E1BF9E6851}" presName="pictRect" presStyleLbl="node1" presStyleIdx="8" presStyleCnt="12"/>
      <dgm:spPr>
        <a:blipFill rotWithShape="1">
          <a:blip xmlns:r="http://schemas.openxmlformats.org/officeDocument/2006/relationships" r:embed="rId9">
            <a:biLevel thresh="50000"/>
          </a:blip>
          <a:stretch>
            <a:fillRect/>
          </a:stretch>
        </a:blipFill>
      </dgm:spPr>
    </dgm:pt>
    <dgm:pt modelId="{2BD47035-7B44-45EB-9C39-129977D11372}" type="pres">
      <dgm:prSet presAssocID="{8DC8C3E3-A57D-4775-AECA-E2E1BF9E6851}" presName="textRect" presStyleLbl="revTx" presStyleIdx="8" presStyleCnt="1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8654E5A-2943-47D0-8F6A-547A028F69AF}" type="pres">
      <dgm:prSet presAssocID="{3243EE9C-3A75-482D-BF3D-8B05866F5EC8}" presName="sibTrans" presStyleLbl="sibTrans2D1" presStyleIdx="0" presStyleCnt="0"/>
      <dgm:spPr/>
      <dgm:t>
        <a:bodyPr/>
        <a:lstStyle/>
        <a:p>
          <a:endParaRPr lang="de-DE"/>
        </a:p>
      </dgm:t>
    </dgm:pt>
    <dgm:pt modelId="{93AD88D5-E890-4E00-8ED5-733694F056D2}" type="pres">
      <dgm:prSet presAssocID="{752A9927-A511-4995-81F7-780F1EB129B8}" presName="compNode" presStyleCnt="0"/>
      <dgm:spPr/>
    </dgm:pt>
    <dgm:pt modelId="{FE393E61-31BE-4FC7-9719-4D5338600F40}" type="pres">
      <dgm:prSet presAssocID="{752A9927-A511-4995-81F7-780F1EB129B8}" presName="pictRect" presStyleLbl="node1" presStyleIdx="9" presStyleCnt="12" custLinFactNeighborX="7633" custLinFactNeighborY="-639"/>
      <dgm:spPr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7180" t="2203" r="15557" b="1715"/>
          </a:stretch>
        </a:blipFill>
      </dgm:spPr>
    </dgm:pt>
    <dgm:pt modelId="{6B60EF9A-E0DB-4FB9-8C1D-504091826EBA}" type="pres">
      <dgm:prSet presAssocID="{752A9927-A511-4995-81F7-780F1EB129B8}" presName="textRect" presStyleLbl="revTx" presStyleIdx="9" presStyleCnt="12" custLinFactNeighborX="9331" custLinFactNeighborY="-231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83CECE0-08EA-4CDC-8385-787FB961EE01}" type="pres">
      <dgm:prSet presAssocID="{82500839-4C48-4843-9165-2E5FE38AE794}" presName="sibTrans" presStyleLbl="sibTrans2D1" presStyleIdx="0" presStyleCnt="0"/>
      <dgm:spPr/>
      <dgm:t>
        <a:bodyPr/>
        <a:lstStyle/>
        <a:p>
          <a:endParaRPr lang="de-DE"/>
        </a:p>
      </dgm:t>
    </dgm:pt>
    <dgm:pt modelId="{81FAA707-717B-4650-BAEE-D8DC6A99C310}" type="pres">
      <dgm:prSet presAssocID="{F4640EEF-4A38-42FE-88E8-AA2B43B91646}" presName="compNode" presStyleCnt="0"/>
      <dgm:spPr/>
    </dgm:pt>
    <dgm:pt modelId="{B6C4ACF3-D364-4D4B-9E50-10459DA63B5F}" type="pres">
      <dgm:prSet presAssocID="{F4640EEF-4A38-42FE-88E8-AA2B43B91646}" presName="pictRect" presStyleLbl="node1" presStyleIdx="10" presStyleCnt="12" custLinFactNeighborX="5938" custLinFactNeighborY="-1245"/>
      <dgm:spPr>
        <a:blipFill dpi="0" rotWithShape="1">
          <a:blip xmlns:r="http://schemas.openxmlformats.org/officeDocument/2006/relationships" r:embed="rId11"/>
          <a:srcRect/>
          <a:stretch>
            <a:fillRect l="12341" t="4404" r="10611" b="3668"/>
          </a:stretch>
        </a:blipFill>
      </dgm:spPr>
    </dgm:pt>
    <dgm:pt modelId="{FF6A83AA-7390-4B43-8D5F-AB34306F64CC}" type="pres">
      <dgm:prSet presAssocID="{F4640EEF-4A38-42FE-88E8-AA2B43B91646}" presName="textRect" presStyleLbl="revTx" presStyleIdx="10" presStyleCnt="12" custLinFactNeighborX="5938" custLinFactNeighborY="-231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8D34D74-74DD-4006-8670-E03DDC94FA58}" type="pres">
      <dgm:prSet presAssocID="{D2D7D898-2024-4F45-8C5D-22CD3889B780}" presName="sibTrans" presStyleLbl="sibTrans2D1" presStyleIdx="0" presStyleCnt="0"/>
      <dgm:spPr/>
      <dgm:t>
        <a:bodyPr/>
        <a:lstStyle/>
        <a:p>
          <a:endParaRPr lang="de-DE"/>
        </a:p>
      </dgm:t>
    </dgm:pt>
    <dgm:pt modelId="{1AEC7D5F-7EE6-4D7A-9C16-AE89E20D8170}" type="pres">
      <dgm:prSet presAssocID="{79CF4BD3-A605-4C57-9311-3342ACF4BAA9}" presName="compNode" presStyleCnt="0"/>
      <dgm:spPr/>
    </dgm:pt>
    <dgm:pt modelId="{F2969F5C-3607-42CC-BF64-41743391775B}" type="pres">
      <dgm:prSet presAssocID="{79CF4BD3-A605-4C57-9311-3342ACF4BAA9}" presName="pictRect" presStyleLbl="node1" presStyleIdx="11" presStyleCnt="12" custLinFactNeighborX="1696" custLinFactNeighborY="-1245"/>
      <dgm:spPr>
        <a:blipFill dpi="0" rotWithShape="1">
          <a:blip xmlns:r="http://schemas.openxmlformats.org/officeDocument/2006/relationships" r:embed="rId12"/>
          <a:srcRect/>
          <a:stretch>
            <a:fillRect l="13006" t="2937" r="8590" b="1467"/>
          </a:stretch>
        </a:blipFill>
      </dgm:spPr>
    </dgm:pt>
    <dgm:pt modelId="{7A5448DA-AFDF-4552-8478-30368623B099}" type="pres">
      <dgm:prSet presAssocID="{79CF4BD3-A605-4C57-9311-3342ACF4BAA9}" presName="textRect" presStyleLbl="revTx" presStyleIdx="11" presStyleCnt="12" custLinFactNeighborX="1696" custLinFactNeighborY="-231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134CAD28-82DC-4488-A24B-3975A26C3F04}" type="presOf" srcId="{752A9927-A511-4995-81F7-780F1EB129B8}" destId="{6B60EF9A-E0DB-4FB9-8C1D-504091826EBA}" srcOrd="0" destOrd="0" presId="urn:microsoft.com/office/officeart/2005/8/layout/pList1"/>
    <dgm:cxn modelId="{30E82DCC-B6B5-4C76-87E1-ADADC8CF6B22}" srcId="{1A1155EE-5170-41DC-AE57-8933F8B60130}" destId="{444B0E5F-EDCA-47E5-85AB-F9289316CD41}" srcOrd="6" destOrd="0" parTransId="{0F259596-372A-4C85-9D85-EB8EEAEF7AED}" sibTransId="{1A734ADD-0220-460C-BC44-53165E30F870}"/>
    <dgm:cxn modelId="{4A0A2D79-A475-4BB8-88F5-12D3BF4C16C1}" type="presOf" srcId="{D5D733C6-7D5C-486D-9A42-4666D8F49BDC}" destId="{62491AE4-D541-407A-B085-531B469FBC4D}" srcOrd="0" destOrd="0" presId="urn:microsoft.com/office/officeart/2005/8/layout/pList1"/>
    <dgm:cxn modelId="{6AB72E36-3312-4739-9EB4-E47D249A1ABE}" type="presOf" srcId="{7BBB897D-464F-4385-8D35-5B7682DF4CE2}" destId="{F1FEC4BA-AA4A-40DD-82F8-D8E08D154DAC}" srcOrd="0" destOrd="0" presId="urn:microsoft.com/office/officeart/2005/8/layout/pList1"/>
    <dgm:cxn modelId="{BF815C53-3608-400E-917A-A4953F62FFF2}" srcId="{1A1155EE-5170-41DC-AE57-8933F8B60130}" destId="{8DC8C3E3-A57D-4775-AECA-E2E1BF9E6851}" srcOrd="8" destOrd="0" parTransId="{002B3CEB-C3BA-4F06-8E9D-EF7AFFC14D04}" sibTransId="{3243EE9C-3A75-482D-BF3D-8B05866F5EC8}"/>
    <dgm:cxn modelId="{72C3C290-8386-4FCF-8E7D-074302789B39}" type="presOf" srcId="{82500839-4C48-4843-9165-2E5FE38AE794}" destId="{B83CECE0-08EA-4CDC-8385-787FB961EE01}" srcOrd="0" destOrd="0" presId="urn:microsoft.com/office/officeart/2005/8/layout/pList1"/>
    <dgm:cxn modelId="{57FE8EEC-9D9A-4019-804A-9FB999D8B0B5}" type="presOf" srcId="{79CF4BD3-A605-4C57-9311-3342ACF4BAA9}" destId="{7A5448DA-AFDF-4552-8478-30368623B099}" srcOrd="0" destOrd="0" presId="urn:microsoft.com/office/officeart/2005/8/layout/pList1"/>
    <dgm:cxn modelId="{EBBAD891-EA11-44D4-9C4A-1158B8563524}" type="presOf" srcId="{43BCD938-F01A-465D-9901-60EF0EA1E82F}" destId="{3F7BDCE0-2C64-4B87-A5E4-5A39D558181C}" srcOrd="0" destOrd="0" presId="urn:microsoft.com/office/officeart/2005/8/layout/pList1"/>
    <dgm:cxn modelId="{74B4D8F0-C16D-4293-B243-69DE02CAB7D8}" type="presOf" srcId="{D710BEC0-2221-4B91-9A09-1AA8CB62EF0F}" destId="{D1503A0C-7F01-44AD-97D4-A14EA352571B}" srcOrd="0" destOrd="0" presId="urn:microsoft.com/office/officeart/2005/8/layout/pList1"/>
    <dgm:cxn modelId="{CD90EFE5-C95D-4B16-A72D-9793E86ADFE1}" type="presOf" srcId="{1A734ADD-0220-460C-BC44-53165E30F870}" destId="{3F07F2B2-C23C-4942-8FE9-3231FDB45C08}" srcOrd="0" destOrd="0" presId="urn:microsoft.com/office/officeart/2005/8/layout/pList1"/>
    <dgm:cxn modelId="{DAC0F93B-48EC-4751-AAA7-857F374A5E51}" srcId="{1A1155EE-5170-41DC-AE57-8933F8B60130}" destId="{752A9927-A511-4995-81F7-780F1EB129B8}" srcOrd="9" destOrd="0" parTransId="{2E9FFAC6-8696-45C3-94D4-DD7FB9245793}" sibTransId="{82500839-4C48-4843-9165-2E5FE38AE794}"/>
    <dgm:cxn modelId="{177537FC-B1F0-4B00-9ABC-AB376EACAAC2}" srcId="{1A1155EE-5170-41DC-AE57-8933F8B60130}" destId="{79CF4BD3-A605-4C57-9311-3342ACF4BAA9}" srcOrd="11" destOrd="0" parTransId="{B1FF95FB-4458-4AEB-B8BF-50A945329513}" sibTransId="{3E22DA06-D194-416C-B50F-7D26B5266AE1}"/>
    <dgm:cxn modelId="{126B371F-7DD3-4FB7-B483-771BBB8B8A62}" type="presOf" srcId="{326D340E-2A44-467D-BF01-2D4C59872028}" destId="{BADFFF4D-05B5-4D2A-AA6A-A55593679CEF}" srcOrd="0" destOrd="0" presId="urn:microsoft.com/office/officeart/2005/8/layout/pList1"/>
    <dgm:cxn modelId="{C2690177-450D-402B-A7F3-EEB506CCA4BC}" type="presOf" srcId="{3243EE9C-3A75-482D-BF3D-8B05866F5EC8}" destId="{58654E5A-2943-47D0-8F6A-547A028F69AF}" srcOrd="0" destOrd="0" presId="urn:microsoft.com/office/officeart/2005/8/layout/pList1"/>
    <dgm:cxn modelId="{092D7ACB-2374-44C7-A812-372A650BF80A}" srcId="{1A1155EE-5170-41DC-AE57-8933F8B60130}" destId="{B5597C50-5FC1-45DC-A09D-07891B8D3CEB}" srcOrd="7" destOrd="0" parTransId="{74CD0A6D-AC84-4EF8-A33E-9AFB196DAC05}" sibTransId="{BA83A2B7-5015-4F23-99FB-CE17875104A5}"/>
    <dgm:cxn modelId="{31A6F600-3F34-496F-AF2C-5E0756876828}" srcId="{1A1155EE-5170-41DC-AE57-8933F8B60130}" destId="{D2E38429-EB79-4BF0-A07B-1424CE91C077}" srcOrd="2" destOrd="0" parTransId="{4B7C548E-A1D8-4DB8-81F1-6F9EEA5D0049}" sibTransId="{6DC0F0BD-E599-49EB-AFD2-274DB9D172E3}"/>
    <dgm:cxn modelId="{EACCEFED-B020-489A-ADAA-11DE18C4ADC7}" type="presOf" srcId="{BA83A2B7-5015-4F23-99FB-CE17875104A5}" destId="{FF6043C2-AAC6-4C39-BFCA-96E4A1BEF762}" srcOrd="0" destOrd="0" presId="urn:microsoft.com/office/officeart/2005/8/layout/pList1"/>
    <dgm:cxn modelId="{DA977CB6-CDC9-4A3E-B55D-24C8D3EA36A4}" srcId="{1A1155EE-5170-41DC-AE57-8933F8B60130}" destId="{326D340E-2A44-467D-BF01-2D4C59872028}" srcOrd="5" destOrd="0" parTransId="{79529A3B-E4C3-4062-A30A-D3EDE11931F4}" sibTransId="{A0FC6751-BE39-4620-945F-23CE87C34607}"/>
    <dgm:cxn modelId="{B1FE76C8-7AE9-4B56-8A46-F12E29F41CD3}" srcId="{1A1155EE-5170-41DC-AE57-8933F8B60130}" destId="{D5D733C6-7D5C-486D-9A42-4666D8F49BDC}" srcOrd="3" destOrd="0" parTransId="{397129DA-0FF3-441F-B184-0FFCCB3CE303}" sibTransId="{21E8DFCE-6674-44A5-BB9A-555F5871820C}"/>
    <dgm:cxn modelId="{8B7D6E2A-B860-40AD-B5FA-AC3F30DB51B0}" type="presOf" srcId="{444B0E5F-EDCA-47E5-85AB-F9289316CD41}" destId="{1D2FFAD2-F6BD-4C97-9976-BD41781CDF01}" srcOrd="0" destOrd="0" presId="urn:microsoft.com/office/officeart/2005/8/layout/pList1"/>
    <dgm:cxn modelId="{33A211E3-2487-471B-8489-8CC699FC0C2F}" srcId="{1A1155EE-5170-41DC-AE57-8933F8B60130}" destId="{F4640EEF-4A38-42FE-88E8-AA2B43B91646}" srcOrd="10" destOrd="0" parTransId="{7DE093ED-AAF5-43B1-8082-9633FBD06115}" sibTransId="{D2D7D898-2024-4F45-8C5D-22CD3889B780}"/>
    <dgm:cxn modelId="{C0A5B01E-F8EE-4633-A28E-62318C311565}" type="presOf" srcId="{D2D7D898-2024-4F45-8C5D-22CD3889B780}" destId="{18D34D74-74DD-4006-8670-E03DDC94FA58}" srcOrd="0" destOrd="0" presId="urn:microsoft.com/office/officeart/2005/8/layout/pList1"/>
    <dgm:cxn modelId="{0A1E0BA4-D0EF-4A26-AB9E-E8476C557B7E}" type="presOf" srcId="{507DA602-FBCC-4589-BDBC-9B0AB4FEBFE7}" destId="{F3BDC0DA-5085-435D-88A5-DAFB794E45FA}" srcOrd="0" destOrd="0" presId="urn:microsoft.com/office/officeart/2005/8/layout/pList1"/>
    <dgm:cxn modelId="{18874BAF-E5B2-4982-971F-475C7CA831EA}" type="presOf" srcId="{A0FC6751-BE39-4620-945F-23CE87C34607}" destId="{F34CC7A4-1789-4D1F-B5F7-6CC9DA0352F2}" srcOrd="0" destOrd="0" presId="urn:microsoft.com/office/officeart/2005/8/layout/pList1"/>
    <dgm:cxn modelId="{DDA91AFB-96FC-42C2-A9BA-E657358DA8AE}" type="presOf" srcId="{D2E38429-EB79-4BF0-A07B-1424CE91C077}" destId="{0261DCC8-DEF5-4E4C-96BD-AE29C6487022}" srcOrd="0" destOrd="0" presId="urn:microsoft.com/office/officeart/2005/8/layout/pList1"/>
    <dgm:cxn modelId="{90902C77-FA60-4200-9215-38E6E462C01C}" type="presOf" srcId="{21E8DFCE-6674-44A5-BB9A-555F5871820C}" destId="{7ABEF4B8-CDEC-41E5-BB74-4BE50ACAF19A}" srcOrd="0" destOrd="0" presId="urn:microsoft.com/office/officeart/2005/8/layout/pList1"/>
    <dgm:cxn modelId="{B2E565AF-0992-410A-9357-A0ECC183E1C3}" type="presOf" srcId="{8DC8C3E3-A57D-4775-AECA-E2E1BF9E6851}" destId="{2BD47035-7B44-45EB-9C39-129977D11372}" srcOrd="0" destOrd="0" presId="urn:microsoft.com/office/officeart/2005/8/layout/pList1"/>
    <dgm:cxn modelId="{DFDC46B5-828F-464A-89C4-FA23B18BF17D}" type="presOf" srcId="{1A1155EE-5170-41DC-AE57-8933F8B60130}" destId="{BC2F4055-6D1A-4BF3-BEB6-2756A2CD3628}" srcOrd="0" destOrd="0" presId="urn:microsoft.com/office/officeart/2005/8/layout/pList1"/>
    <dgm:cxn modelId="{2790D079-7F83-4957-8D93-8F94BD6AE419}" type="presOf" srcId="{162D67B0-2F8D-484A-9B36-FB6C3442FB8E}" destId="{919C2A2C-95DB-438E-BA6D-AFA2D2AF7367}" srcOrd="0" destOrd="0" presId="urn:microsoft.com/office/officeart/2005/8/layout/pList1"/>
    <dgm:cxn modelId="{1A822317-C920-4030-80A3-E72C10BC4573}" type="presOf" srcId="{F4640EEF-4A38-42FE-88E8-AA2B43B91646}" destId="{FF6A83AA-7390-4B43-8D5F-AB34306F64CC}" srcOrd="0" destOrd="0" presId="urn:microsoft.com/office/officeart/2005/8/layout/pList1"/>
    <dgm:cxn modelId="{9806E109-272A-435F-9C2E-AB5FD50739B7}" srcId="{1A1155EE-5170-41DC-AE57-8933F8B60130}" destId="{D710BEC0-2221-4B91-9A09-1AA8CB62EF0F}" srcOrd="4" destOrd="0" parTransId="{E2C3FDD7-EB89-455E-9477-EAFD6737C85E}" sibTransId="{162D67B0-2F8D-484A-9B36-FB6C3442FB8E}"/>
    <dgm:cxn modelId="{B91D8AA7-4E95-44F8-9C59-D93FF152ACD8}" type="presOf" srcId="{BC40FE85-50E7-4361-927D-3CF59A93A696}" destId="{EDE86AEF-4700-4072-AFE7-4A8D9D8928E6}" srcOrd="0" destOrd="0" presId="urn:microsoft.com/office/officeart/2005/8/layout/pList1"/>
    <dgm:cxn modelId="{42E0CD99-15F8-4E99-8E61-97CC539F358A}" type="presOf" srcId="{6DC0F0BD-E599-49EB-AFD2-274DB9D172E3}" destId="{B70604DC-C3E9-4F3F-A539-BF208B9D8EAF}" srcOrd="0" destOrd="0" presId="urn:microsoft.com/office/officeart/2005/8/layout/pList1"/>
    <dgm:cxn modelId="{15C2F3AC-3283-4843-A111-B5571026E1E6}" srcId="{1A1155EE-5170-41DC-AE57-8933F8B60130}" destId="{507DA602-FBCC-4589-BDBC-9B0AB4FEBFE7}" srcOrd="0" destOrd="0" parTransId="{095685CC-F6D7-4411-B445-3EB566AC28D0}" sibTransId="{43BCD938-F01A-465D-9901-60EF0EA1E82F}"/>
    <dgm:cxn modelId="{45573A36-34FB-465D-878E-CC970EB581BA}" srcId="{1A1155EE-5170-41DC-AE57-8933F8B60130}" destId="{BC40FE85-50E7-4361-927D-3CF59A93A696}" srcOrd="1" destOrd="0" parTransId="{5A9E944B-8115-4DC2-B05B-3503D5FC7A15}" sibTransId="{7BBB897D-464F-4385-8D35-5B7682DF4CE2}"/>
    <dgm:cxn modelId="{AC1B7799-2247-4090-900A-C91A76CE8E79}" type="presOf" srcId="{B5597C50-5FC1-45DC-A09D-07891B8D3CEB}" destId="{F07F5FB3-2928-4913-8586-AB39EA81BB6A}" srcOrd="0" destOrd="0" presId="urn:microsoft.com/office/officeart/2005/8/layout/pList1"/>
    <dgm:cxn modelId="{EDE186BC-B96A-42CE-B75A-CEF16134BD86}" type="presParOf" srcId="{BC2F4055-6D1A-4BF3-BEB6-2756A2CD3628}" destId="{498FE615-31B6-4F36-8C13-8120B8E878E8}" srcOrd="0" destOrd="0" presId="urn:microsoft.com/office/officeart/2005/8/layout/pList1"/>
    <dgm:cxn modelId="{E161CB45-72D0-4CEA-9544-5A6FE4E9339D}" type="presParOf" srcId="{498FE615-31B6-4F36-8C13-8120B8E878E8}" destId="{BFCD4230-E9D1-44F0-A032-0B37BDEFB43E}" srcOrd="0" destOrd="0" presId="urn:microsoft.com/office/officeart/2005/8/layout/pList1"/>
    <dgm:cxn modelId="{BA003F0A-5E74-4234-BC04-B80465E7C9E0}" type="presParOf" srcId="{498FE615-31B6-4F36-8C13-8120B8E878E8}" destId="{F3BDC0DA-5085-435D-88A5-DAFB794E45FA}" srcOrd="1" destOrd="0" presId="urn:microsoft.com/office/officeart/2005/8/layout/pList1"/>
    <dgm:cxn modelId="{38544081-8106-4F0C-8F46-CBAD7884F3D4}" type="presParOf" srcId="{BC2F4055-6D1A-4BF3-BEB6-2756A2CD3628}" destId="{3F7BDCE0-2C64-4B87-A5E4-5A39D558181C}" srcOrd="1" destOrd="0" presId="urn:microsoft.com/office/officeart/2005/8/layout/pList1"/>
    <dgm:cxn modelId="{5E06040E-8CBE-4777-8526-F135896E0662}" type="presParOf" srcId="{BC2F4055-6D1A-4BF3-BEB6-2756A2CD3628}" destId="{149CD317-835D-48BB-BBC6-9F57A2D9E8BD}" srcOrd="2" destOrd="0" presId="urn:microsoft.com/office/officeart/2005/8/layout/pList1"/>
    <dgm:cxn modelId="{ED6C3FA7-82BF-491A-B26B-FB22F7A459A6}" type="presParOf" srcId="{149CD317-835D-48BB-BBC6-9F57A2D9E8BD}" destId="{E22C76AD-6EB9-4B80-91FC-FE969B34EA3D}" srcOrd="0" destOrd="0" presId="urn:microsoft.com/office/officeart/2005/8/layout/pList1"/>
    <dgm:cxn modelId="{74AEE404-961A-442E-AA0F-AC8D59238D3D}" type="presParOf" srcId="{149CD317-835D-48BB-BBC6-9F57A2D9E8BD}" destId="{EDE86AEF-4700-4072-AFE7-4A8D9D8928E6}" srcOrd="1" destOrd="0" presId="urn:microsoft.com/office/officeart/2005/8/layout/pList1"/>
    <dgm:cxn modelId="{9095C5F3-6E2D-48E9-977F-B57B9C8643E4}" type="presParOf" srcId="{BC2F4055-6D1A-4BF3-BEB6-2756A2CD3628}" destId="{F1FEC4BA-AA4A-40DD-82F8-D8E08D154DAC}" srcOrd="3" destOrd="0" presId="urn:microsoft.com/office/officeart/2005/8/layout/pList1"/>
    <dgm:cxn modelId="{1BDD3F4D-2B2B-41DC-BE64-F63A951D8EEF}" type="presParOf" srcId="{BC2F4055-6D1A-4BF3-BEB6-2756A2CD3628}" destId="{B95EABDE-786E-4ADB-9155-929ED9D0E3D1}" srcOrd="4" destOrd="0" presId="urn:microsoft.com/office/officeart/2005/8/layout/pList1"/>
    <dgm:cxn modelId="{E2A16577-8536-4C52-9614-78993348561E}" type="presParOf" srcId="{B95EABDE-786E-4ADB-9155-929ED9D0E3D1}" destId="{2F5C874B-34B6-49D5-94A0-66CAE46E144C}" srcOrd="0" destOrd="0" presId="urn:microsoft.com/office/officeart/2005/8/layout/pList1"/>
    <dgm:cxn modelId="{D61390DC-BE1F-4646-98FE-4D9437461B8B}" type="presParOf" srcId="{B95EABDE-786E-4ADB-9155-929ED9D0E3D1}" destId="{0261DCC8-DEF5-4E4C-96BD-AE29C6487022}" srcOrd="1" destOrd="0" presId="urn:microsoft.com/office/officeart/2005/8/layout/pList1"/>
    <dgm:cxn modelId="{43433D5A-DEA3-40A1-B966-E8EF6F554402}" type="presParOf" srcId="{BC2F4055-6D1A-4BF3-BEB6-2756A2CD3628}" destId="{B70604DC-C3E9-4F3F-A539-BF208B9D8EAF}" srcOrd="5" destOrd="0" presId="urn:microsoft.com/office/officeart/2005/8/layout/pList1"/>
    <dgm:cxn modelId="{646F10A7-1BFF-470A-80F0-3B03378349D4}" type="presParOf" srcId="{BC2F4055-6D1A-4BF3-BEB6-2756A2CD3628}" destId="{9D618123-32D6-47B4-B680-78A89949CF2D}" srcOrd="6" destOrd="0" presId="urn:microsoft.com/office/officeart/2005/8/layout/pList1"/>
    <dgm:cxn modelId="{3861D6F1-46F8-458F-ACF8-0F3D29DA4168}" type="presParOf" srcId="{9D618123-32D6-47B4-B680-78A89949CF2D}" destId="{DB6D15EC-9E70-4CAB-B8F9-4D9081024BF1}" srcOrd="0" destOrd="0" presId="urn:microsoft.com/office/officeart/2005/8/layout/pList1"/>
    <dgm:cxn modelId="{FA8BB481-6868-4746-BE0E-EF8A6F7A3975}" type="presParOf" srcId="{9D618123-32D6-47B4-B680-78A89949CF2D}" destId="{62491AE4-D541-407A-B085-531B469FBC4D}" srcOrd="1" destOrd="0" presId="urn:microsoft.com/office/officeart/2005/8/layout/pList1"/>
    <dgm:cxn modelId="{FFE05FBF-130D-4C88-A572-D15F69CDE6C3}" type="presParOf" srcId="{BC2F4055-6D1A-4BF3-BEB6-2756A2CD3628}" destId="{7ABEF4B8-CDEC-41E5-BB74-4BE50ACAF19A}" srcOrd="7" destOrd="0" presId="urn:microsoft.com/office/officeart/2005/8/layout/pList1"/>
    <dgm:cxn modelId="{5EE98CEC-068F-4950-AB6E-5E52A91EADC8}" type="presParOf" srcId="{BC2F4055-6D1A-4BF3-BEB6-2756A2CD3628}" destId="{C62B8B31-9748-4CBA-90A1-90ED02F57407}" srcOrd="8" destOrd="0" presId="urn:microsoft.com/office/officeart/2005/8/layout/pList1"/>
    <dgm:cxn modelId="{BEF86ADD-3A04-4BB4-A4AB-26DC304427CB}" type="presParOf" srcId="{C62B8B31-9748-4CBA-90A1-90ED02F57407}" destId="{166D69D5-EAC1-4764-8D11-72FDFD6ACADD}" srcOrd="0" destOrd="0" presId="urn:microsoft.com/office/officeart/2005/8/layout/pList1"/>
    <dgm:cxn modelId="{0CAB8FBF-8072-43E7-9BBF-965F2DB6B765}" type="presParOf" srcId="{C62B8B31-9748-4CBA-90A1-90ED02F57407}" destId="{D1503A0C-7F01-44AD-97D4-A14EA352571B}" srcOrd="1" destOrd="0" presId="urn:microsoft.com/office/officeart/2005/8/layout/pList1"/>
    <dgm:cxn modelId="{BEAD97A0-2380-4C87-A67F-AA9E4BAC2B67}" type="presParOf" srcId="{BC2F4055-6D1A-4BF3-BEB6-2756A2CD3628}" destId="{919C2A2C-95DB-438E-BA6D-AFA2D2AF7367}" srcOrd="9" destOrd="0" presId="urn:microsoft.com/office/officeart/2005/8/layout/pList1"/>
    <dgm:cxn modelId="{1B8D2F11-B652-4A6D-8449-81E2F23A113E}" type="presParOf" srcId="{BC2F4055-6D1A-4BF3-BEB6-2756A2CD3628}" destId="{015BEB97-FBFE-4E87-94DD-0695DCB8C201}" srcOrd="10" destOrd="0" presId="urn:microsoft.com/office/officeart/2005/8/layout/pList1"/>
    <dgm:cxn modelId="{E6DBE344-4A47-470E-AF5B-57A559EB5B3D}" type="presParOf" srcId="{015BEB97-FBFE-4E87-94DD-0695DCB8C201}" destId="{CB9F5F3B-6F89-4841-A8DF-84F4EFD22DA0}" srcOrd="0" destOrd="0" presId="urn:microsoft.com/office/officeart/2005/8/layout/pList1"/>
    <dgm:cxn modelId="{1C4823C5-8D09-4D4B-A9B7-988E491B45F5}" type="presParOf" srcId="{015BEB97-FBFE-4E87-94DD-0695DCB8C201}" destId="{BADFFF4D-05B5-4D2A-AA6A-A55593679CEF}" srcOrd="1" destOrd="0" presId="urn:microsoft.com/office/officeart/2005/8/layout/pList1"/>
    <dgm:cxn modelId="{8341B40A-AFDF-466F-951A-5E16E22022C9}" type="presParOf" srcId="{BC2F4055-6D1A-4BF3-BEB6-2756A2CD3628}" destId="{F34CC7A4-1789-4D1F-B5F7-6CC9DA0352F2}" srcOrd="11" destOrd="0" presId="urn:microsoft.com/office/officeart/2005/8/layout/pList1"/>
    <dgm:cxn modelId="{075A69EE-CEDD-4F2D-B211-13B74FFDC7CF}" type="presParOf" srcId="{BC2F4055-6D1A-4BF3-BEB6-2756A2CD3628}" destId="{AD29E94B-F20E-41E8-A6EC-6C63376CCE0C}" srcOrd="12" destOrd="0" presId="urn:microsoft.com/office/officeart/2005/8/layout/pList1"/>
    <dgm:cxn modelId="{C23A2ACB-1A9D-4E7F-87DF-266B206FE745}" type="presParOf" srcId="{AD29E94B-F20E-41E8-A6EC-6C63376CCE0C}" destId="{3D4A939D-994F-4889-8153-09C04A82F949}" srcOrd="0" destOrd="0" presId="urn:microsoft.com/office/officeart/2005/8/layout/pList1"/>
    <dgm:cxn modelId="{D9F2F427-39D2-4893-B2D7-D1C89D55CF8F}" type="presParOf" srcId="{AD29E94B-F20E-41E8-A6EC-6C63376CCE0C}" destId="{1D2FFAD2-F6BD-4C97-9976-BD41781CDF01}" srcOrd="1" destOrd="0" presId="urn:microsoft.com/office/officeart/2005/8/layout/pList1"/>
    <dgm:cxn modelId="{6DFAAF95-BF5A-4996-9509-31BF67EE0366}" type="presParOf" srcId="{BC2F4055-6D1A-4BF3-BEB6-2756A2CD3628}" destId="{3F07F2B2-C23C-4942-8FE9-3231FDB45C08}" srcOrd="13" destOrd="0" presId="urn:microsoft.com/office/officeart/2005/8/layout/pList1"/>
    <dgm:cxn modelId="{3E902F50-EA8D-4336-A1E4-68876F8A9F72}" type="presParOf" srcId="{BC2F4055-6D1A-4BF3-BEB6-2756A2CD3628}" destId="{4C0D76CE-D417-4BC5-BB8A-C093BD0E4785}" srcOrd="14" destOrd="0" presId="urn:microsoft.com/office/officeart/2005/8/layout/pList1"/>
    <dgm:cxn modelId="{8C55BD72-F51F-42E7-BFA2-DCA1DA979EAB}" type="presParOf" srcId="{4C0D76CE-D417-4BC5-BB8A-C093BD0E4785}" destId="{61B799F5-2B57-48FD-9FEA-B4CC7AD11922}" srcOrd="0" destOrd="0" presId="urn:microsoft.com/office/officeart/2005/8/layout/pList1"/>
    <dgm:cxn modelId="{B2AA6F81-CB79-4F25-A569-34B94FEC9C21}" type="presParOf" srcId="{4C0D76CE-D417-4BC5-BB8A-C093BD0E4785}" destId="{F07F5FB3-2928-4913-8586-AB39EA81BB6A}" srcOrd="1" destOrd="0" presId="urn:microsoft.com/office/officeart/2005/8/layout/pList1"/>
    <dgm:cxn modelId="{96132758-4F70-4780-B83C-4D2DAA453048}" type="presParOf" srcId="{BC2F4055-6D1A-4BF3-BEB6-2756A2CD3628}" destId="{FF6043C2-AAC6-4C39-BFCA-96E4A1BEF762}" srcOrd="15" destOrd="0" presId="urn:microsoft.com/office/officeart/2005/8/layout/pList1"/>
    <dgm:cxn modelId="{F127FE32-40F9-46C4-AB28-07985C98FE59}" type="presParOf" srcId="{BC2F4055-6D1A-4BF3-BEB6-2756A2CD3628}" destId="{BA753720-760F-4F3C-BE2B-FA57DE0F0612}" srcOrd="16" destOrd="0" presId="urn:microsoft.com/office/officeart/2005/8/layout/pList1"/>
    <dgm:cxn modelId="{838D984D-9A25-41C2-9BD1-B03033696716}" type="presParOf" srcId="{BA753720-760F-4F3C-BE2B-FA57DE0F0612}" destId="{797ADC07-5BE6-4623-9F79-54219FD24CEB}" srcOrd="0" destOrd="0" presId="urn:microsoft.com/office/officeart/2005/8/layout/pList1"/>
    <dgm:cxn modelId="{C0D6BBED-DC48-465A-A7D4-0E3F849C7C99}" type="presParOf" srcId="{BA753720-760F-4F3C-BE2B-FA57DE0F0612}" destId="{2BD47035-7B44-45EB-9C39-129977D11372}" srcOrd="1" destOrd="0" presId="urn:microsoft.com/office/officeart/2005/8/layout/pList1"/>
    <dgm:cxn modelId="{DF781CB2-A1F4-4CF9-B767-3918D6D03C85}" type="presParOf" srcId="{BC2F4055-6D1A-4BF3-BEB6-2756A2CD3628}" destId="{58654E5A-2943-47D0-8F6A-547A028F69AF}" srcOrd="17" destOrd="0" presId="urn:microsoft.com/office/officeart/2005/8/layout/pList1"/>
    <dgm:cxn modelId="{7B7C7D11-ABC4-482A-8970-600B63BEE90E}" type="presParOf" srcId="{BC2F4055-6D1A-4BF3-BEB6-2756A2CD3628}" destId="{93AD88D5-E890-4E00-8ED5-733694F056D2}" srcOrd="18" destOrd="0" presId="urn:microsoft.com/office/officeart/2005/8/layout/pList1"/>
    <dgm:cxn modelId="{78128147-B368-49E1-9843-DED1B8A0AAEC}" type="presParOf" srcId="{93AD88D5-E890-4E00-8ED5-733694F056D2}" destId="{FE393E61-31BE-4FC7-9719-4D5338600F40}" srcOrd="0" destOrd="0" presId="urn:microsoft.com/office/officeart/2005/8/layout/pList1"/>
    <dgm:cxn modelId="{6FDDB429-70CB-4631-A706-166DBAE8B8A1}" type="presParOf" srcId="{93AD88D5-E890-4E00-8ED5-733694F056D2}" destId="{6B60EF9A-E0DB-4FB9-8C1D-504091826EBA}" srcOrd="1" destOrd="0" presId="urn:microsoft.com/office/officeart/2005/8/layout/pList1"/>
    <dgm:cxn modelId="{49BD4BE7-0619-4536-8EE8-FC1BEB8EDEA4}" type="presParOf" srcId="{BC2F4055-6D1A-4BF3-BEB6-2756A2CD3628}" destId="{B83CECE0-08EA-4CDC-8385-787FB961EE01}" srcOrd="19" destOrd="0" presId="urn:microsoft.com/office/officeart/2005/8/layout/pList1"/>
    <dgm:cxn modelId="{C5AC8F3A-4E46-453E-BAF7-E1863C10B6E6}" type="presParOf" srcId="{BC2F4055-6D1A-4BF3-BEB6-2756A2CD3628}" destId="{81FAA707-717B-4650-BAEE-D8DC6A99C310}" srcOrd="20" destOrd="0" presId="urn:microsoft.com/office/officeart/2005/8/layout/pList1"/>
    <dgm:cxn modelId="{AA854227-DFA2-472D-BCDB-82712CDA979F}" type="presParOf" srcId="{81FAA707-717B-4650-BAEE-D8DC6A99C310}" destId="{B6C4ACF3-D364-4D4B-9E50-10459DA63B5F}" srcOrd="0" destOrd="0" presId="urn:microsoft.com/office/officeart/2005/8/layout/pList1"/>
    <dgm:cxn modelId="{46129268-2009-4BAE-A624-3274A5A483C9}" type="presParOf" srcId="{81FAA707-717B-4650-BAEE-D8DC6A99C310}" destId="{FF6A83AA-7390-4B43-8D5F-AB34306F64CC}" srcOrd="1" destOrd="0" presId="urn:microsoft.com/office/officeart/2005/8/layout/pList1"/>
    <dgm:cxn modelId="{3AB50018-6160-4E1A-8B7B-B5A671638782}" type="presParOf" srcId="{BC2F4055-6D1A-4BF3-BEB6-2756A2CD3628}" destId="{18D34D74-74DD-4006-8670-E03DDC94FA58}" srcOrd="21" destOrd="0" presId="urn:microsoft.com/office/officeart/2005/8/layout/pList1"/>
    <dgm:cxn modelId="{D8AFED64-0C6A-4F0C-9007-15A1A8ECED3B}" type="presParOf" srcId="{BC2F4055-6D1A-4BF3-BEB6-2756A2CD3628}" destId="{1AEC7D5F-7EE6-4D7A-9C16-AE89E20D8170}" srcOrd="22" destOrd="0" presId="urn:microsoft.com/office/officeart/2005/8/layout/pList1"/>
    <dgm:cxn modelId="{CF8A40C6-0055-4AD3-8558-EAED7054C9E2}" type="presParOf" srcId="{1AEC7D5F-7EE6-4D7A-9C16-AE89E20D8170}" destId="{F2969F5C-3607-42CC-BF64-41743391775B}" srcOrd="0" destOrd="0" presId="urn:microsoft.com/office/officeart/2005/8/layout/pList1"/>
    <dgm:cxn modelId="{F006CDAB-0E08-43DA-9AF6-AB73D73FBA12}" type="presParOf" srcId="{1AEC7D5F-7EE6-4D7A-9C16-AE89E20D8170}" destId="{7A5448DA-AFDF-4552-8478-30368623B09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B58270-12E2-4644-8D1A-BAB7E9E13F9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F7BAEBF-CF62-4DFF-A70F-7792DF9324A4}">
      <dgm:prSet phldrT="[Text]" custT="1"/>
      <dgm:spPr/>
      <dgm:t>
        <a:bodyPr/>
        <a:lstStyle/>
        <a:p>
          <a:r>
            <a:rPr lang="de-DE" sz="1700" dirty="0"/>
            <a:t>Kosten des Handelns für</a:t>
          </a:r>
        </a:p>
      </dgm:t>
    </dgm:pt>
    <dgm:pt modelId="{4642BF03-9F77-4406-A32F-A968953FD827}" type="parTrans" cxnId="{E465E273-1F90-413B-93E9-4DF74741DE34}">
      <dgm:prSet/>
      <dgm:spPr/>
      <dgm:t>
        <a:bodyPr/>
        <a:lstStyle/>
        <a:p>
          <a:endParaRPr lang="de-DE" sz="1700"/>
        </a:p>
      </dgm:t>
    </dgm:pt>
    <dgm:pt modelId="{3424CA9E-E7DF-4F8F-B505-5B7A3E36D52F}" type="sibTrans" cxnId="{E465E273-1F90-413B-93E9-4DF74741DE34}">
      <dgm:prSet/>
      <dgm:spPr/>
      <dgm:t>
        <a:bodyPr/>
        <a:lstStyle/>
        <a:p>
          <a:endParaRPr lang="de-DE" sz="1700"/>
        </a:p>
      </dgm:t>
    </dgm:pt>
    <dgm:pt modelId="{AF1D7C4E-B956-4462-B56F-8E90FAF30DF5}">
      <dgm:prSet phldrT="[Text]" custT="1"/>
      <dgm:spPr/>
      <dgm:t>
        <a:bodyPr/>
        <a:lstStyle/>
        <a:p>
          <a:r>
            <a:rPr lang="de-DE" sz="1670" dirty="0"/>
            <a:t>Vermeidung</a:t>
          </a:r>
        </a:p>
      </dgm:t>
    </dgm:pt>
    <dgm:pt modelId="{C2557EEC-159E-4D3D-BF11-9EE75CF4EE25}" type="parTrans" cxnId="{9DD4F4E4-9DAB-4EE7-A647-0AF93EB109DA}">
      <dgm:prSet/>
      <dgm:spPr/>
      <dgm:t>
        <a:bodyPr/>
        <a:lstStyle/>
        <a:p>
          <a:endParaRPr lang="de-DE" sz="1700"/>
        </a:p>
      </dgm:t>
    </dgm:pt>
    <dgm:pt modelId="{134FA7EF-2727-4CE6-9752-8AE85463F960}" type="sibTrans" cxnId="{9DD4F4E4-9DAB-4EE7-A647-0AF93EB109DA}">
      <dgm:prSet/>
      <dgm:spPr/>
      <dgm:t>
        <a:bodyPr/>
        <a:lstStyle/>
        <a:p>
          <a:endParaRPr lang="de-DE" sz="1700"/>
        </a:p>
      </dgm:t>
    </dgm:pt>
    <dgm:pt modelId="{1DC6BB69-31F2-49C0-93AB-2A5A34976C64}">
      <dgm:prSet phldrT="[Text]" custT="1"/>
      <dgm:spPr/>
      <dgm:t>
        <a:bodyPr/>
        <a:lstStyle/>
        <a:p>
          <a:r>
            <a:rPr lang="de-DE" sz="1670" dirty="0"/>
            <a:t>Substituierung</a:t>
          </a:r>
        </a:p>
      </dgm:t>
    </dgm:pt>
    <dgm:pt modelId="{ECBE5819-BC6A-4EBC-895E-FCE4B306A327}" type="parTrans" cxnId="{31FBC0DB-7C47-4F76-AC1A-955A4F684029}">
      <dgm:prSet/>
      <dgm:spPr/>
      <dgm:t>
        <a:bodyPr/>
        <a:lstStyle/>
        <a:p>
          <a:endParaRPr lang="de-DE" sz="1700"/>
        </a:p>
      </dgm:t>
    </dgm:pt>
    <dgm:pt modelId="{03CAF1F7-8759-4E5C-A948-951E8DD65598}" type="sibTrans" cxnId="{31FBC0DB-7C47-4F76-AC1A-955A4F684029}">
      <dgm:prSet/>
      <dgm:spPr/>
      <dgm:t>
        <a:bodyPr/>
        <a:lstStyle/>
        <a:p>
          <a:endParaRPr lang="de-DE" sz="1700"/>
        </a:p>
      </dgm:t>
    </dgm:pt>
    <dgm:pt modelId="{A1584B9C-0B8C-4CC5-AB01-9818AF0BC30B}">
      <dgm:prSet phldrT="[Text]" custT="1"/>
      <dgm:spPr/>
      <dgm:t>
        <a:bodyPr/>
        <a:lstStyle/>
        <a:p>
          <a:r>
            <a:rPr lang="de-DE" sz="1700" dirty="0"/>
            <a:t>Überwälzung auf</a:t>
          </a:r>
        </a:p>
      </dgm:t>
    </dgm:pt>
    <dgm:pt modelId="{E222994D-A003-4B5D-872C-293DE6039A0D}" type="parTrans" cxnId="{B4E2A130-9399-407F-9952-6EC108129CB9}">
      <dgm:prSet/>
      <dgm:spPr/>
      <dgm:t>
        <a:bodyPr/>
        <a:lstStyle/>
        <a:p>
          <a:endParaRPr lang="de-DE" sz="1700"/>
        </a:p>
      </dgm:t>
    </dgm:pt>
    <dgm:pt modelId="{4DDEFFE6-CC49-4981-8E7F-0A7E84FEDCEC}" type="sibTrans" cxnId="{B4E2A130-9399-407F-9952-6EC108129CB9}">
      <dgm:prSet/>
      <dgm:spPr/>
      <dgm:t>
        <a:bodyPr/>
        <a:lstStyle/>
        <a:p>
          <a:endParaRPr lang="de-DE" sz="1700"/>
        </a:p>
      </dgm:t>
    </dgm:pt>
    <dgm:pt modelId="{D66C2FD6-B614-4226-BCA2-A2FBCE623840}">
      <dgm:prSet phldrT="[Text]" custT="1"/>
      <dgm:spPr/>
      <dgm:t>
        <a:bodyPr/>
        <a:lstStyle/>
        <a:p>
          <a:r>
            <a:rPr lang="de-DE" sz="1670" dirty="0"/>
            <a:t>Kunden</a:t>
          </a:r>
        </a:p>
      </dgm:t>
    </dgm:pt>
    <dgm:pt modelId="{71EB1043-B2BF-42FE-A9B3-312D8578DA56}" type="parTrans" cxnId="{AFCEC3B0-F05D-4C17-A12E-3D7E25698467}">
      <dgm:prSet/>
      <dgm:spPr/>
      <dgm:t>
        <a:bodyPr/>
        <a:lstStyle/>
        <a:p>
          <a:endParaRPr lang="de-DE" sz="1700"/>
        </a:p>
      </dgm:t>
    </dgm:pt>
    <dgm:pt modelId="{55C6B128-4B67-40F0-AA98-1770F13F6D35}" type="sibTrans" cxnId="{AFCEC3B0-F05D-4C17-A12E-3D7E25698467}">
      <dgm:prSet/>
      <dgm:spPr/>
      <dgm:t>
        <a:bodyPr/>
        <a:lstStyle/>
        <a:p>
          <a:endParaRPr lang="de-DE" sz="1700"/>
        </a:p>
      </dgm:t>
    </dgm:pt>
    <dgm:pt modelId="{BE514148-DAB3-422E-8A64-71CC3011BE8C}">
      <dgm:prSet phldrT="[Text]" custT="1"/>
      <dgm:spPr/>
      <dgm:t>
        <a:bodyPr/>
        <a:lstStyle/>
        <a:p>
          <a:r>
            <a:rPr lang="de-DE" sz="1670" dirty="0"/>
            <a:t>Lieferanten</a:t>
          </a:r>
        </a:p>
      </dgm:t>
    </dgm:pt>
    <dgm:pt modelId="{0F69EDE7-74FB-4FC8-97C0-EE8698290009}" type="parTrans" cxnId="{0A3D80E4-7511-4091-A826-5E36E1195C32}">
      <dgm:prSet/>
      <dgm:spPr/>
      <dgm:t>
        <a:bodyPr/>
        <a:lstStyle/>
        <a:p>
          <a:endParaRPr lang="de-DE" sz="1700"/>
        </a:p>
      </dgm:t>
    </dgm:pt>
    <dgm:pt modelId="{6F60E8E0-91D2-48BD-80E8-66056E75BBDE}" type="sibTrans" cxnId="{0A3D80E4-7511-4091-A826-5E36E1195C32}">
      <dgm:prSet/>
      <dgm:spPr/>
      <dgm:t>
        <a:bodyPr/>
        <a:lstStyle/>
        <a:p>
          <a:endParaRPr lang="de-DE" sz="1700"/>
        </a:p>
      </dgm:t>
    </dgm:pt>
    <dgm:pt modelId="{2AB820D2-DF57-444E-85AF-8D4A283A55A1}">
      <dgm:prSet phldrT="[Text]" custT="1"/>
      <dgm:spPr/>
      <dgm:t>
        <a:bodyPr/>
        <a:lstStyle/>
        <a:p>
          <a:r>
            <a:rPr lang="de-DE" sz="1670" dirty="0"/>
            <a:t>Verminderung</a:t>
          </a:r>
        </a:p>
      </dgm:t>
    </dgm:pt>
    <dgm:pt modelId="{FEA9BB36-F802-436A-B2C6-29A634532DC1}" type="parTrans" cxnId="{701D3976-1D69-4721-8DB6-F2AC7CC30A5F}">
      <dgm:prSet/>
      <dgm:spPr/>
      <dgm:t>
        <a:bodyPr/>
        <a:lstStyle/>
        <a:p>
          <a:endParaRPr lang="de-DE" sz="1700"/>
        </a:p>
      </dgm:t>
    </dgm:pt>
    <dgm:pt modelId="{44A309E2-2716-4793-BD0E-5A0220AD9C0E}" type="sibTrans" cxnId="{701D3976-1D69-4721-8DB6-F2AC7CC30A5F}">
      <dgm:prSet/>
      <dgm:spPr/>
      <dgm:t>
        <a:bodyPr/>
        <a:lstStyle/>
        <a:p>
          <a:endParaRPr lang="de-DE" sz="1700"/>
        </a:p>
      </dgm:t>
    </dgm:pt>
    <dgm:pt modelId="{E65B987A-C848-47A3-A580-3684C521C140}">
      <dgm:prSet phldrT="[Text]" custT="1"/>
      <dgm:spPr/>
      <dgm:t>
        <a:bodyPr/>
        <a:lstStyle/>
        <a:p>
          <a:r>
            <a:rPr lang="de-DE" sz="1670" dirty="0"/>
            <a:t>Recycling</a:t>
          </a:r>
        </a:p>
      </dgm:t>
    </dgm:pt>
    <dgm:pt modelId="{286043F8-638A-422B-8C86-8F6ECE9AF870}" type="parTrans" cxnId="{33C48EB4-B03E-4F4B-A38C-6E0EC480A5CE}">
      <dgm:prSet/>
      <dgm:spPr/>
      <dgm:t>
        <a:bodyPr/>
        <a:lstStyle/>
        <a:p>
          <a:endParaRPr lang="de-DE" sz="1700"/>
        </a:p>
      </dgm:t>
    </dgm:pt>
    <dgm:pt modelId="{6F564314-D7AA-4C41-A332-F4202255B3A4}" type="sibTrans" cxnId="{33C48EB4-B03E-4F4B-A38C-6E0EC480A5CE}">
      <dgm:prSet/>
      <dgm:spPr/>
      <dgm:t>
        <a:bodyPr/>
        <a:lstStyle/>
        <a:p>
          <a:endParaRPr lang="de-DE" sz="1700"/>
        </a:p>
      </dgm:t>
    </dgm:pt>
    <dgm:pt modelId="{3D07D483-7C9E-405E-BC7C-BF3CA1520AFA}">
      <dgm:prSet phldrT="[Text]" custT="1"/>
      <dgm:spPr/>
      <dgm:t>
        <a:bodyPr/>
        <a:lstStyle/>
        <a:p>
          <a:r>
            <a:rPr lang="de-DE" sz="1670" dirty="0"/>
            <a:t>Entsorgung</a:t>
          </a:r>
        </a:p>
      </dgm:t>
    </dgm:pt>
    <dgm:pt modelId="{3A00D61B-8149-4A80-9299-18FF6ACEA549}" type="parTrans" cxnId="{44934BED-9C14-48D0-A124-4A283D797CCF}">
      <dgm:prSet/>
      <dgm:spPr/>
      <dgm:t>
        <a:bodyPr/>
        <a:lstStyle/>
        <a:p>
          <a:endParaRPr lang="de-DE" sz="1700"/>
        </a:p>
      </dgm:t>
    </dgm:pt>
    <dgm:pt modelId="{D0909143-F559-4F71-B3B1-163846031233}" type="sibTrans" cxnId="{44934BED-9C14-48D0-A124-4A283D797CCF}">
      <dgm:prSet/>
      <dgm:spPr/>
      <dgm:t>
        <a:bodyPr/>
        <a:lstStyle/>
        <a:p>
          <a:endParaRPr lang="de-DE" sz="1700"/>
        </a:p>
      </dgm:t>
    </dgm:pt>
    <dgm:pt modelId="{33DCCA4B-8232-4863-ACEA-E91FD304B64B}">
      <dgm:prSet phldrT="[Text]" custT="1"/>
      <dgm:spPr/>
      <dgm:t>
        <a:bodyPr/>
        <a:lstStyle/>
        <a:p>
          <a:r>
            <a:rPr lang="de-DE" sz="1670" dirty="0"/>
            <a:t>Regierung</a:t>
          </a:r>
        </a:p>
      </dgm:t>
    </dgm:pt>
    <dgm:pt modelId="{6C9470C4-3EE6-417B-A2B1-E0ABF3E26A9A}" type="parTrans" cxnId="{CA7DCF9E-F1EF-432B-B1F1-5BAAE919709C}">
      <dgm:prSet/>
      <dgm:spPr/>
      <dgm:t>
        <a:bodyPr/>
        <a:lstStyle/>
        <a:p>
          <a:endParaRPr lang="de-DE" sz="1700"/>
        </a:p>
      </dgm:t>
    </dgm:pt>
    <dgm:pt modelId="{9DD8F9F0-2C55-42E2-9D59-D4F4F7E50F46}" type="sibTrans" cxnId="{CA7DCF9E-F1EF-432B-B1F1-5BAAE919709C}">
      <dgm:prSet/>
      <dgm:spPr/>
      <dgm:t>
        <a:bodyPr/>
        <a:lstStyle/>
        <a:p>
          <a:endParaRPr lang="de-DE" sz="1700"/>
        </a:p>
      </dgm:t>
    </dgm:pt>
    <dgm:pt modelId="{CB1E0D67-3923-4844-A6B1-60B55F958C0E}">
      <dgm:prSet phldrT="[Text]" custT="1"/>
      <dgm:spPr/>
      <dgm:t>
        <a:bodyPr/>
        <a:lstStyle/>
        <a:p>
          <a:r>
            <a:rPr lang="de-DE" sz="1670" dirty="0"/>
            <a:t>Versicherungen</a:t>
          </a:r>
        </a:p>
      </dgm:t>
    </dgm:pt>
    <dgm:pt modelId="{51874C7A-F502-4B0C-80D2-52B918270EA3}" type="parTrans" cxnId="{C2BAA743-159A-4C20-9A42-F202CDE46CFA}">
      <dgm:prSet/>
      <dgm:spPr/>
      <dgm:t>
        <a:bodyPr/>
        <a:lstStyle/>
        <a:p>
          <a:endParaRPr lang="de-DE" sz="1700"/>
        </a:p>
      </dgm:t>
    </dgm:pt>
    <dgm:pt modelId="{8BEA36DB-CD98-442B-99E1-17A46B06BD27}" type="sibTrans" cxnId="{C2BAA743-159A-4C20-9A42-F202CDE46CFA}">
      <dgm:prSet/>
      <dgm:spPr/>
      <dgm:t>
        <a:bodyPr/>
        <a:lstStyle/>
        <a:p>
          <a:endParaRPr lang="de-DE" sz="1700"/>
        </a:p>
      </dgm:t>
    </dgm:pt>
    <dgm:pt modelId="{C46C77C8-46FF-4598-8AEB-D23B4DDD516A}">
      <dgm:prSet phldrT="[Text]" custT="1"/>
      <dgm:spPr/>
      <dgm:t>
        <a:bodyPr/>
        <a:lstStyle/>
        <a:p>
          <a:r>
            <a:rPr lang="de-DE" sz="1700" dirty="0"/>
            <a:t>Kosten des</a:t>
          </a:r>
          <a:br>
            <a:rPr lang="de-DE" sz="1700" dirty="0"/>
          </a:br>
          <a:r>
            <a:rPr lang="de-DE" sz="1700" dirty="0"/>
            <a:t>Nicht-Handelns</a:t>
          </a:r>
        </a:p>
      </dgm:t>
    </dgm:pt>
    <dgm:pt modelId="{B6360B8A-E722-42A3-B69E-34B122B5F906}" type="parTrans" cxnId="{A04CDF38-7AB5-44EC-8462-BE68B05C4494}">
      <dgm:prSet/>
      <dgm:spPr/>
      <dgm:t>
        <a:bodyPr/>
        <a:lstStyle/>
        <a:p>
          <a:endParaRPr lang="de-DE" sz="1700"/>
        </a:p>
      </dgm:t>
    </dgm:pt>
    <dgm:pt modelId="{BC8EEDD7-A218-4A48-AF33-C9A104B4A54D}" type="sibTrans" cxnId="{A04CDF38-7AB5-44EC-8462-BE68B05C4494}">
      <dgm:prSet/>
      <dgm:spPr/>
      <dgm:t>
        <a:bodyPr/>
        <a:lstStyle/>
        <a:p>
          <a:endParaRPr lang="de-DE" sz="1700"/>
        </a:p>
      </dgm:t>
    </dgm:pt>
    <dgm:pt modelId="{0594E0DF-4E75-4FD9-9EB1-E1E1C831F000}">
      <dgm:prSet phldrT="[Text]" custT="1"/>
      <dgm:spPr/>
      <dgm:t>
        <a:bodyPr/>
        <a:lstStyle/>
        <a:p>
          <a:r>
            <a:rPr lang="de-DE" sz="1670" dirty="0"/>
            <a:t>Schadenskosten</a:t>
          </a:r>
        </a:p>
      </dgm:t>
    </dgm:pt>
    <dgm:pt modelId="{C6FF18D1-611A-4F8C-8260-3789F1BA5846}" type="parTrans" cxnId="{A974EF1F-65DD-4B2A-A7FD-E0926A873541}">
      <dgm:prSet/>
      <dgm:spPr/>
      <dgm:t>
        <a:bodyPr/>
        <a:lstStyle/>
        <a:p>
          <a:endParaRPr lang="de-DE" sz="1700"/>
        </a:p>
      </dgm:t>
    </dgm:pt>
    <dgm:pt modelId="{A38C8BB7-7683-44EF-ACA5-C53A9885D2EF}" type="sibTrans" cxnId="{A974EF1F-65DD-4B2A-A7FD-E0926A873541}">
      <dgm:prSet/>
      <dgm:spPr/>
      <dgm:t>
        <a:bodyPr/>
        <a:lstStyle/>
        <a:p>
          <a:endParaRPr lang="de-DE" sz="1700"/>
        </a:p>
      </dgm:t>
    </dgm:pt>
    <dgm:pt modelId="{31008CEE-A6A1-40B6-9173-04D4E026A3FA}">
      <dgm:prSet phldrT="[Text]" custT="1"/>
      <dgm:spPr/>
      <dgm:t>
        <a:bodyPr lIns="0" rIns="0"/>
        <a:lstStyle/>
        <a:p>
          <a:r>
            <a:rPr lang="de-DE" sz="1670" dirty="0"/>
            <a:t>Verschmutzungs-rechte</a:t>
          </a:r>
        </a:p>
      </dgm:t>
    </dgm:pt>
    <dgm:pt modelId="{CBAE1E1A-5B4A-4AE5-B05D-66BA707121B2}" type="parTrans" cxnId="{1D512F8A-32E9-4DBD-B787-4FDC0858883D}">
      <dgm:prSet/>
      <dgm:spPr/>
      <dgm:t>
        <a:bodyPr/>
        <a:lstStyle/>
        <a:p>
          <a:endParaRPr lang="de-DE" sz="1700"/>
        </a:p>
      </dgm:t>
    </dgm:pt>
    <dgm:pt modelId="{4319B2DB-7AA9-49E5-A7DB-A90C116D98B4}" type="sibTrans" cxnId="{1D512F8A-32E9-4DBD-B787-4FDC0858883D}">
      <dgm:prSet/>
      <dgm:spPr/>
      <dgm:t>
        <a:bodyPr/>
        <a:lstStyle/>
        <a:p>
          <a:endParaRPr lang="de-DE" sz="1700"/>
        </a:p>
      </dgm:t>
    </dgm:pt>
    <dgm:pt modelId="{B2E13F59-0BE7-4DB5-A10D-E92249CC3DD4}">
      <dgm:prSet phldrT="[Text]" custT="1"/>
      <dgm:spPr/>
      <dgm:t>
        <a:bodyPr/>
        <a:lstStyle/>
        <a:p>
          <a:r>
            <a:rPr lang="de-DE" sz="167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Versicherungs-kosten</a:t>
          </a:r>
        </a:p>
      </dgm:t>
    </dgm:pt>
    <dgm:pt modelId="{A3D130CD-F86C-4BD2-AD8C-0E37B3BCF245}" type="parTrans" cxnId="{6E392A12-B6D7-4024-B20B-FFF4DF954E09}">
      <dgm:prSet/>
      <dgm:spPr/>
      <dgm:t>
        <a:bodyPr/>
        <a:lstStyle/>
        <a:p>
          <a:endParaRPr lang="de-DE" sz="1700"/>
        </a:p>
      </dgm:t>
    </dgm:pt>
    <dgm:pt modelId="{996A91D4-A095-46A9-974D-E79AE089F2CD}" type="sibTrans" cxnId="{6E392A12-B6D7-4024-B20B-FFF4DF954E09}">
      <dgm:prSet/>
      <dgm:spPr/>
      <dgm:t>
        <a:bodyPr/>
        <a:lstStyle/>
        <a:p>
          <a:endParaRPr lang="de-DE" sz="1700"/>
        </a:p>
      </dgm:t>
    </dgm:pt>
    <dgm:pt modelId="{37C4D3E4-8F2A-47E4-8356-B6A2483129B3}">
      <dgm:prSet phldrT="[Text]" custT="1"/>
      <dgm:spPr/>
      <dgm:t>
        <a:bodyPr/>
        <a:lstStyle/>
        <a:p>
          <a:pPr marL="0" lvl="0" indent="0" algn="ctr" defTabSz="74231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7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Opportunitäts-kosten</a:t>
          </a:r>
        </a:p>
      </dgm:t>
    </dgm:pt>
    <dgm:pt modelId="{35F2A440-7ED8-4EE8-A09A-38A6F5E9E622}" type="parTrans" cxnId="{577F37B0-C0C6-46C0-B17D-A7074A3009C1}">
      <dgm:prSet/>
      <dgm:spPr/>
      <dgm:t>
        <a:bodyPr/>
        <a:lstStyle/>
        <a:p>
          <a:endParaRPr lang="de-DE" sz="1700"/>
        </a:p>
      </dgm:t>
    </dgm:pt>
    <dgm:pt modelId="{B9441043-0F06-41D2-95CF-02773DBA3D1C}" type="sibTrans" cxnId="{577F37B0-C0C6-46C0-B17D-A7074A3009C1}">
      <dgm:prSet/>
      <dgm:spPr/>
      <dgm:t>
        <a:bodyPr/>
        <a:lstStyle/>
        <a:p>
          <a:endParaRPr lang="de-DE" sz="1700"/>
        </a:p>
      </dgm:t>
    </dgm:pt>
    <dgm:pt modelId="{E47D4F3A-084C-427C-9E6E-7E2EE1F684C7}">
      <dgm:prSet phldrT="[Text]" custT="1"/>
      <dgm:spPr/>
      <dgm:t>
        <a:bodyPr/>
        <a:lstStyle/>
        <a:p>
          <a:pPr algn="ctr"/>
          <a:r>
            <a:rPr lang="de-DE" sz="1670" dirty="0"/>
            <a:t>Rechtliche Sanktionen</a:t>
          </a:r>
        </a:p>
      </dgm:t>
    </dgm:pt>
    <dgm:pt modelId="{94509E6E-6248-43C7-B891-CD579F744EA3}" type="parTrans" cxnId="{3CF4944D-01B7-4B4B-AED2-79941064A75B}">
      <dgm:prSet/>
      <dgm:spPr/>
      <dgm:t>
        <a:bodyPr/>
        <a:lstStyle/>
        <a:p>
          <a:endParaRPr lang="x-none"/>
        </a:p>
      </dgm:t>
    </dgm:pt>
    <dgm:pt modelId="{709E3038-E45C-4927-80F8-C5DC3DC8CECC}" type="sibTrans" cxnId="{3CF4944D-01B7-4B4B-AED2-79941064A75B}">
      <dgm:prSet/>
      <dgm:spPr/>
      <dgm:t>
        <a:bodyPr/>
        <a:lstStyle/>
        <a:p>
          <a:endParaRPr lang="x-none"/>
        </a:p>
      </dgm:t>
    </dgm:pt>
    <dgm:pt modelId="{1B5D5B78-B439-4003-9247-E8A467B3754B}" type="pres">
      <dgm:prSet presAssocID="{23B58270-12E2-4644-8D1A-BAB7E9E13F9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005DE43B-BA2F-4B83-A431-4C95F2015D50}" type="pres">
      <dgm:prSet presAssocID="{2F7BAEBF-CF62-4DFF-A70F-7792DF9324A4}" presName="root" presStyleCnt="0"/>
      <dgm:spPr/>
    </dgm:pt>
    <dgm:pt modelId="{72DF427B-346E-49AA-A54A-D92690248E7E}" type="pres">
      <dgm:prSet presAssocID="{2F7BAEBF-CF62-4DFF-A70F-7792DF9324A4}" presName="rootComposite" presStyleCnt="0"/>
      <dgm:spPr/>
    </dgm:pt>
    <dgm:pt modelId="{4EC99741-B762-42EC-92F2-990F2C43A37D}" type="pres">
      <dgm:prSet presAssocID="{2F7BAEBF-CF62-4DFF-A70F-7792DF9324A4}" presName="rootText" presStyleLbl="node1" presStyleIdx="0" presStyleCnt="3" custScaleX="198818" custLinFactNeighborX="-5380" custLinFactNeighborY="-5992"/>
      <dgm:spPr/>
      <dgm:t>
        <a:bodyPr/>
        <a:lstStyle/>
        <a:p>
          <a:endParaRPr lang="de-DE"/>
        </a:p>
      </dgm:t>
    </dgm:pt>
    <dgm:pt modelId="{C59D25F4-222E-4542-B8D9-55DC0EBCE6B5}" type="pres">
      <dgm:prSet presAssocID="{2F7BAEBF-CF62-4DFF-A70F-7792DF9324A4}" presName="rootConnector" presStyleLbl="node1" presStyleIdx="0" presStyleCnt="3"/>
      <dgm:spPr/>
      <dgm:t>
        <a:bodyPr/>
        <a:lstStyle/>
        <a:p>
          <a:endParaRPr lang="de-DE"/>
        </a:p>
      </dgm:t>
    </dgm:pt>
    <dgm:pt modelId="{8051CA68-399E-4738-8863-780752C3252D}" type="pres">
      <dgm:prSet presAssocID="{2F7BAEBF-CF62-4DFF-A70F-7792DF9324A4}" presName="childShape" presStyleCnt="0"/>
      <dgm:spPr/>
    </dgm:pt>
    <dgm:pt modelId="{98770F4B-651C-427C-A4D6-C08DBD17F1EA}" type="pres">
      <dgm:prSet presAssocID="{C2557EEC-159E-4D3D-BF11-9EE75CF4EE25}" presName="Name13" presStyleLbl="parChTrans1D2" presStyleIdx="0" presStyleCnt="14"/>
      <dgm:spPr/>
      <dgm:t>
        <a:bodyPr/>
        <a:lstStyle/>
        <a:p>
          <a:endParaRPr lang="de-DE"/>
        </a:p>
      </dgm:t>
    </dgm:pt>
    <dgm:pt modelId="{DB56A766-B2D1-4AFB-A545-E844B5A36244}" type="pres">
      <dgm:prSet presAssocID="{AF1D7C4E-B956-4462-B56F-8E90FAF30DF5}" presName="childText" presStyleLbl="bgAcc1" presStyleIdx="0" presStyleCnt="14" custScaleX="198818" custLinFactNeighborX="-672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86BF01A-BE00-4D36-ABA5-1563709A4CA1}" type="pres">
      <dgm:prSet presAssocID="{FEA9BB36-F802-436A-B2C6-29A634532DC1}" presName="Name13" presStyleLbl="parChTrans1D2" presStyleIdx="1" presStyleCnt="14"/>
      <dgm:spPr/>
      <dgm:t>
        <a:bodyPr/>
        <a:lstStyle/>
        <a:p>
          <a:endParaRPr lang="de-DE"/>
        </a:p>
      </dgm:t>
    </dgm:pt>
    <dgm:pt modelId="{BE4BADE2-0A07-4247-82D6-9AD87EF8D528}" type="pres">
      <dgm:prSet presAssocID="{2AB820D2-DF57-444E-85AF-8D4A283A55A1}" presName="childText" presStyleLbl="bgAcc1" presStyleIdx="1" presStyleCnt="14" custScaleX="198818" custLinFactNeighborX="-672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E1DBF35-B00E-4B0E-A6BD-5649CC52640D}" type="pres">
      <dgm:prSet presAssocID="{ECBE5819-BC6A-4EBC-895E-FCE4B306A327}" presName="Name13" presStyleLbl="parChTrans1D2" presStyleIdx="2" presStyleCnt="14"/>
      <dgm:spPr/>
      <dgm:t>
        <a:bodyPr/>
        <a:lstStyle/>
        <a:p>
          <a:endParaRPr lang="de-DE"/>
        </a:p>
      </dgm:t>
    </dgm:pt>
    <dgm:pt modelId="{566B059E-7EEA-49A2-9105-75039B8796B0}" type="pres">
      <dgm:prSet presAssocID="{1DC6BB69-31F2-49C0-93AB-2A5A34976C64}" presName="childText" presStyleLbl="bgAcc1" presStyleIdx="2" presStyleCnt="14" custScaleX="198818" custLinFactNeighborX="-672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ADE1906-753A-4B7F-991B-6D91FEEC16E5}" type="pres">
      <dgm:prSet presAssocID="{286043F8-638A-422B-8C86-8F6ECE9AF870}" presName="Name13" presStyleLbl="parChTrans1D2" presStyleIdx="3" presStyleCnt="14"/>
      <dgm:spPr/>
      <dgm:t>
        <a:bodyPr/>
        <a:lstStyle/>
        <a:p>
          <a:endParaRPr lang="de-DE"/>
        </a:p>
      </dgm:t>
    </dgm:pt>
    <dgm:pt modelId="{40FC23FA-527A-4C5D-B6E7-1C460B66E465}" type="pres">
      <dgm:prSet presAssocID="{E65B987A-C848-47A3-A580-3684C521C140}" presName="childText" presStyleLbl="bgAcc1" presStyleIdx="3" presStyleCnt="14" custScaleX="198818" custLinFactNeighborX="-672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35ED6D1-4A5C-41D8-B0CA-EB8880D67947}" type="pres">
      <dgm:prSet presAssocID="{3A00D61B-8149-4A80-9299-18FF6ACEA549}" presName="Name13" presStyleLbl="parChTrans1D2" presStyleIdx="4" presStyleCnt="14"/>
      <dgm:spPr/>
      <dgm:t>
        <a:bodyPr/>
        <a:lstStyle/>
        <a:p>
          <a:endParaRPr lang="de-DE"/>
        </a:p>
      </dgm:t>
    </dgm:pt>
    <dgm:pt modelId="{4834DD94-71B2-445A-A54B-520EA82F23AA}" type="pres">
      <dgm:prSet presAssocID="{3D07D483-7C9E-405E-BC7C-BF3CA1520AFA}" presName="childText" presStyleLbl="bgAcc1" presStyleIdx="4" presStyleCnt="14" custScaleX="198818" custLinFactNeighborX="-672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9802FDB-7A71-4065-8DAA-58124BC8C016}" type="pres">
      <dgm:prSet presAssocID="{A1584B9C-0B8C-4CC5-AB01-9818AF0BC30B}" presName="root" presStyleCnt="0"/>
      <dgm:spPr/>
    </dgm:pt>
    <dgm:pt modelId="{475C890A-768D-4B64-80FB-9214C7FD3EB1}" type="pres">
      <dgm:prSet presAssocID="{A1584B9C-0B8C-4CC5-AB01-9818AF0BC30B}" presName="rootComposite" presStyleCnt="0"/>
      <dgm:spPr/>
    </dgm:pt>
    <dgm:pt modelId="{0FCD3D86-5BE9-413D-AB0A-6F0209371E0D}" type="pres">
      <dgm:prSet presAssocID="{A1584B9C-0B8C-4CC5-AB01-9818AF0BC30B}" presName="rootText" presStyleLbl="node1" presStyleIdx="1" presStyleCnt="3" custScaleX="198818" custLinFactNeighborX="-5380"/>
      <dgm:spPr/>
      <dgm:t>
        <a:bodyPr/>
        <a:lstStyle/>
        <a:p>
          <a:endParaRPr lang="de-DE"/>
        </a:p>
      </dgm:t>
    </dgm:pt>
    <dgm:pt modelId="{A4CE9C8C-26F9-4652-A1B8-30CCA1791A07}" type="pres">
      <dgm:prSet presAssocID="{A1584B9C-0B8C-4CC5-AB01-9818AF0BC30B}" presName="rootConnector" presStyleLbl="node1" presStyleIdx="1" presStyleCnt="3"/>
      <dgm:spPr/>
      <dgm:t>
        <a:bodyPr/>
        <a:lstStyle/>
        <a:p>
          <a:endParaRPr lang="de-DE"/>
        </a:p>
      </dgm:t>
    </dgm:pt>
    <dgm:pt modelId="{59791AA2-43AC-4451-BA42-C671E6E27192}" type="pres">
      <dgm:prSet presAssocID="{A1584B9C-0B8C-4CC5-AB01-9818AF0BC30B}" presName="childShape" presStyleCnt="0"/>
      <dgm:spPr/>
    </dgm:pt>
    <dgm:pt modelId="{B70A78F2-4BF1-483F-8A68-125948AEDF6C}" type="pres">
      <dgm:prSet presAssocID="{71EB1043-B2BF-42FE-A9B3-312D8578DA56}" presName="Name13" presStyleLbl="parChTrans1D2" presStyleIdx="5" presStyleCnt="14"/>
      <dgm:spPr/>
      <dgm:t>
        <a:bodyPr/>
        <a:lstStyle/>
        <a:p>
          <a:endParaRPr lang="de-DE"/>
        </a:p>
      </dgm:t>
    </dgm:pt>
    <dgm:pt modelId="{5A1E1471-A22B-4424-ADC9-D4983623206A}" type="pres">
      <dgm:prSet presAssocID="{D66C2FD6-B614-4226-BCA2-A2FBCE623840}" presName="childText" presStyleLbl="bgAcc1" presStyleIdx="5" presStyleCnt="14" custScaleX="198818" custLinFactNeighborX="-672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39B3E67-E5E3-487B-AD4F-07DC699CC235}" type="pres">
      <dgm:prSet presAssocID="{0F69EDE7-74FB-4FC8-97C0-EE8698290009}" presName="Name13" presStyleLbl="parChTrans1D2" presStyleIdx="6" presStyleCnt="14"/>
      <dgm:spPr/>
      <dgm:t>
        <a:bodyPr/>
        <a:lstStyle/>
        <a:p>
          <a:endParaRPr lang="de-DE"/>
        </a:p>
      </dgm:t>
    </dgm:pt>
    <dgm:pt modelId="{A477C0DE-4D46-4FF5-9142-E03310F39D94}" type="pres">
      <dgm:prSet presAssocID="{BE514148-DAB3-422E-8A64-71CC3011BE8C}" presName="childText" presStyleLbl="bgAcc1" presStyleIdx="6" presStyleCnt="14" custScaleX="198818" custLinFactNeighborX="-672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8B9C1EC-700C-4E12-9630-2CE4139B6976}" type="pres">
      <dgm:prSet presAssocID="{6C9470C4-3EE6-417B-A2B1-E0ABF3E26A9A}" presName="Name13" presStyleLbl="parChTrans1D2" presStyleIdx="7" presStyleCnt="14"/>
      <dgm:spPr/>
      <dgm:t>
        <a:bodyPr/>
        <a:lstStyle/>
        <a:p>
          <a:endParaRPr lang="de-DE"/>
        </a:p>
      </dgm:t>
    </dgm:pt>
    <dgm:pt modelId="{A12E2347-C6E7-42EE-8398-4212B3B85B93}" type="pres">
      <dgm:prSet presAssocID="{33DCCA4B-8232-4863-ACEA-E91FD304B64B}" presName="childText" presStyleLbl="bgAcc1" presStyleIdx="7" presStyleCnt="14" custScaleX="198818" custLinFactNeighborX="-672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5EFF19F-041E-45A9-B414-4B069794DB10}" type="pres">
      <dgm:prSet presAssocID="{51874C7A-F502-4B0C-80D2-52B918270EA3}" presName="Name13" presStyleLbl="parChTrans1D2" presStyleIdx="8" presStyleCnt="14"/>
      <dgm:spPr/>
      <dgm:t>
        <a:bodyPr/>
        <a:lstStyle/>
        <a:p>
          <a:endParaRPr lang="de-DE"/>
        </a:p>
      </dgm:t>
    </dgm:pt>
    <dgm:pt modelId="{CE71F311-AC36-4501-96CD-70A31BEF333E}" type="pres">
      <dgm:prSet presAssocID="{CB1E0D67-3923-4844-A6B1-60B55F958C0E}" presName="childText" presStyleLbl="bgAcc1" presStyleIdx="8" presStyleCnt="14" custScaleX="198818" custLinFactNeighborX="-672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C3D81F7-4B1D-4F9D-B5FF-E42CECBF2554}" type="pres">
      <dgm:prSet presAssocID="{C46C77C8-46FF-4598-8AEB-D23B4DDD516A}" presName="root" presStyleCnt="0"/>
      <dgm:spPr/>
    </dgm:pt>
    <dgm:pt modelId="{0141D94D-DE7D-429B-BD93-4C7C1C742F9F}" type="pres">
      <dgm:prSet presAssocID="{C46C77C8-46FF-4598-8AEB-D23B4DDD516A}" presName="rootComposite" presStyleCnt="0"/>
      <dgm:spPr/>
    </dgm:pt>
    <dgm:pt modelId="{9D271370-187C-4CD9-BF1B-0BCEDDB1ACCA}" type="pres">
      <dgm:prSet presAssocID="{C46C77C8-46FF-4598-8AEB-D23B4DDD516A}" presName="rootText" presStyleLbl="node1" presStyleIdx="2" presStyleCnt="3" custScaleX="198818" custLinFactNeighborX="-5380"/>
      <dgm:spPr/>
      <dgm:t>
        <a:bodyPr/>
        <a:lstStyle/>
        <a:p>
          <a:endParaRPr lang="de-DE"/>
        </a:p>
      </dgm:t>
    </dgm:pt>
    <dgm:pt modelId="{B4ED85E9-5CDA-4D1A-AF43-3ED43B1FBC9C}" type="pres">
      <dgm:prSet presAssocID="{C46C77C8-46FF-4598-8AEB-D23B4DDD516A}" presName="rootConnector" presStyleLbl="node1" presStyleIdx="2" presStyleCnt="3"/>
      <dgm:spPr/>
      <dgm:t>
        <a:bodyPr/>
        <a:lstStyle/>
        <a:p>
          <a:endParaRPr lang="de-DE"/>
        </a:p>
      </dgm:t>
    </dgm:pt>
    <dgm:pt modelId="{A035268D-025F-4269-8E0E-04DD3D4AD3F3}" type="pres">
      <dgm:prSet presAssocID="{C46C77C8-46FF-4598-8AEB-D23B4DDD516A}" presName="childShape" presStyleCnt="0"/>
      <dgm:spPr/>
    </dgm:pt>
    <dgm:pt modelId="{54D758EB-7ACA-43D9-98E0-4BA36721DFBB}" type="pres">
      <dgm:prSet presAssocID="{C6FF18D1-611A-4F8C-8260-3789F1BA5846}" presName="Name13" presStyleLbl="parChTrans1D2" presStyleIdx="9" presStyleCnt="14"/>
      <dgm:spPr/>
      <dgm:t>
        <a:bodyPr/>
        <a:lstStyle/>
        <a:p>
          <a:endParaRPr lang="de-DE"/>
        </a:p>
      </dgm:t>
    </dgm:pt>
    <dgm:pt modelId="{9D4323FE-1DE4-4F9F-9F73-F0A6F56B53FC}" type="pres">
      <dgm:prSet presAssocID="{0594E0DF-4E75-4FD9-9EB1-E1E1C831F000}" presName="childText" presStyleLbl="bgAcc1" presStyleIdx="9" presStyleCnt="14" custScaleX="198818" custLinFactNeighborX="-672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758E759-5DD0-447E-A392-E04F45A54860}" type="pres">
      <dgm:prSet presAssocID="{94509E6E-6248-43C7-B891-CD579F744EA3}" presName="Name13" presStyleLbl="parChTrans1D2" presStyleIdx="10" presStyleCnt="14"/>
      <dgm:spPr/>
      <dgm:t>
        <a:bodyPr/>
        <a:lstStyle/>
        <a:p>
          <a:endParaRPr lang="de-DE"/>
        </a:p>
      </dgm:t>
    </dgm:pt>
    <dgm:pt modelId="{A1BBB512-ADBF-4085-A3D1-9CFB4EC6A990}" type="pres">
      <dgm:prSet presAssocID="{E47D4F3A-084C-427C-9E6E-7E2EE1F684C7}" presName="childText" presStyleLbl="bgAcc1" presStyleIdx="10" presStyleCnt="14" custScaleX="198818" custLinFactNeighborX="-667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AB413E3-2DAF-41FA-83A9-0266DDE3B052}" type="pres">
      <dgm:prSet presAssocID="{CBAE1E1A-5B4A-4AE5-B05D-66BA707121B2}" presName="Name13" presStyleLbl="parChTrans1D2" presStyleIdx="11" presStyleCnt="14"/>
      <dgm:spPr/>
      <dgm:t>
        <a:bodyPr/>
        <a:lstStyle/>
        <a:p>
          <a:endParaRPr lang="de-DE"/>
        </a:p>
      </dgm:t>
    </dgm:pt>
    <dgm:pt modelId="{9AED4878-3F43-4409-99CB-BAB7F7DD9084}" type="pres">
      <dgm:prSet presAssocID="{31008CEE-A6A1-40B6-9173-04D4E026A3FA}" presName="childText" presStyleLbl="bgAcc1" presStyleIdx="11" presStyleCnt="14" custScaleX="198818" custLinFactNeighborX="-672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264C254-1D69-4A66-9F66-E2EC315B760B}" type="pres">
      <dgm:prSet presAssocID="{A3D130CD-F86C-4BD2-AD8C-0E37B3BCF245}" presName="Name13" presStyleLbl="parChTrans1D2" presStyleIdx="12" presStyleCnt="14"/>
      <dgm:spPr/>
      <dgm:t>
        <a:bodyPr/>
        <a:lstStyle/>
        <a:p>
          <a:endParaRPr lang="de-DE"/>
        </a:p>
      </dgm:t>
    </dgm:pt>
    <dgm:pt modelId="{FE5E08D9-2159-4BD0-882B-75DB75998BDE}" type="pres">
      <dgm:prSet presAssocID="{B2E13F59-0BE7-4DB5-A10D-E92249CC3DD4}" presName="childText" presStyleLbl="bgAcc1" presStyleIdx="12" presStyleCnt="14" custScaleX="198818" custLinFactNeighborX="-672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29916AE-3314-4D38-BCBD-CE2A1D4AFB29}" type="pres">
      <dgm:prSet presAssocID="{35F2A440-7ED8-4EE8-A09A-38A6F5E9E622}" presName="Name13" presStyleLbl="parChTrans1D2" presStyleIdx="13" presStyleCnt="14"/>
      <dgm:spPr/>
      <dgm:t>
        <a:bodyPr/>
        <a:lstStyle/>
        <a:p>
          <a:endParaRPr lang="de-DE"/>
        </a:p>
      </dgm:t>
    </dgm:pt>
    <dgm:pt modelId="{BC7933F9-4884-4D97-AF2F-8783D90290D1}" type="pres">
      <dgm:prSet presAssocID="{37C4D3E4-8F2A-47E4-8356-B6A2483129B3}" presName="childText" presStyleLbl="bgAcc1" presStyleIdx="13" presStyleCnt="14" custScaleX="198818" custLinFactNeighborX="-672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F9633562-BB5F-4F20-9422-8428DC15E90D}" type="presOf" srcId="{BE514148-DAB3-422E-8A64-71CC3011BE8C}" destId="{A477C0DE-4D46-4FF5-9142-E03310F39D94}" srcOrd="0" destOrd="0" presId="urn:microsoft.com/office/officeart/2005/8/layout/hierarchy3"/>
    <dgm:cxn modelId="{B4E2A130-9399-407F-9952-6EC108129CB9}" srcId="{23B58270-12E2-4644-8D1A-BAB7E9E13F92}" destId="{A1584B9C-0B8C-4CC5-AB01-9818AF0BC30B}" srcOrd="1" destOrd="0" parTransId="{E222994D-A003-4B5D-872C-293DE6039A0D}" sibTransId="{4DDEFFE6-CC49-4981-8E7F-0A7E84FEDCEC}"/>
    <dgm:cxn modelId="{1D512F8A-32E9-4DBD-B787-4FDC0858883D}" srcId="{C46C77C8-46FF-4598-8AEB-D23B4DDD516A}" destId="{31008CEE-A6A1-40B6-9173-04D4E026A3FA}" srcOrd="2" destOrd="0" parTransId="{CBAE1E1A-5B4A-4AE5-B05D-66BA707121B2}" sibTransId="{4319B2DB-7AA9-49E5-A7DB-A90C116D98B4}"/>
    <dgm:cxn modelId="{44C8A7E2-44F2-4DA7-B0F8-29BED0E4B3CF}" type="presOf" srcId="{CB1E0D67-3923-4844-A6B1-60B55F958C0E}" destId="{CE71F311-AC36-4501-96CD-70A31BEF333E}" srcOrd="0" destOrd="0" presId="urn:microsoft.com/office/officeart/2005/8/layout/hierarchy3"/>
    <dgm:cxn modelId="{7DDA4E5C-36AE-45E8-A775-B7ED14B8CFB6}" type="presOf" srcId="{B2E13F59-0BE7-4DB5-A10D-E92249CC3DD4}" destId="{FE5E08D9-2159-4BD0-882B-75DB75998BDE}" srcOrd="0" destOrd="0" presId="urn:microsoft.com/office/officeart/2005/8/layout/hierarchy3"/>
    <dgm:cxn modelId="{A04CDF38-7AB5-44EC-8462-BE68B05C4494}" srcId="{23B58270-12E2-4644-8D1A-BAB7E9E13F92}" destId="{C46C77C8-46FF-4598-8AEB-D23B4DDD516A}" srcOrd="2" destOrd="0" parTransId="{B6360B8A-E722-42A3-B69E-34B122B5F906}" sibTransId="{BC8EEDD7-A218-4A48-AF33-C9A104B4A54D}"/>
    <dgm:cxn modelId="{260C3D50-2200-4CAC-980A-B2DBCCAB53E4}" type="presOf" srcId="{CBAE1E1A-5B4A-4AE5-B05D-66BA707121B2}" destId="{3AB413E3-2DAF-41FA-83A9-0266DDE3B052}" srcOrd="0" destOrd="0" presId="urn:microsoft.com/office/officeart/2005/8/layout/hierarchy3"/>
    <dgm:cxn modelId="{7600670C-82A5-41B6-B51E-586BECCFAC81}" type="presOf" srcId="{51874C7A-F502-4B0C-80D2-52B918270EA3}" destId="{35EFF19F-041E-45A9-B414-4B069794DB10}" srcOrd="0" destOrd="0" presId="urn:microsoft.com/office/officeart/2005/8/layout/hierarchy3"/>
    <dgm:cxn modelId="{A974EF1F-65DD-4B2A-A7FD-E0926A873541}" srcId="{C46C77C8-46FF-4598-8AEB-D23B4DDD516A}" destId="{0594E0DF-4E75-4FD9-9EB1-E1E1C831F000}" srcOrd="0" destOrd="0" parTransId="{C6FF18D1-611A-4F8C-8260-3789F1BA5846}" sibTransId="{A38C8BB7-7683-44EF-ACA5-C53A9885D2EF}"/>
    <dgm:cxn modelId="{52F59E6F-588D-41CE-8CB9-927B3AAEBF53}" type="presOf" srcId="{2F7BAEBF-CF62-4DFF-A70F-7792DF9324A4}" destId="{4EC99741-B762-42EC-92F2-990F2C43A37D}" srcOrd="0" destOrd="0" presId="urn:microsoft.com/office/officeart/2005/8/layout/hierarchy3"/>
    <dgm:cxn modelId="{5BF22E84-A109-49BA-9EBB-EC6167C5589D}" type="presOf" srcId="{E65B987A-C848-47A3-A580-3684C521C140}" destId="{40FC23FA-527A-4C5D-B6E7-1C460B66E465}" srcOrd="0" destOrd="0" presId="urn:microsoft.com/office/officeart/2005/8/layout/hierarchy3"/>
    <dgm:cxn modelId="{33C48EB4-B03E-4F4B-A38C-6E0EC480A5CE}" srcId="{2F7BAEBF-CF62-4DFF-A70F-7792DF9324A4}" destId="{E65B987A-C848-47A3-A580-3684C521C140}" srcOrd="3" destOrd="0" parTransId="{286043F8-638A-422B-8C86-8F6ECE9AF870}" sibTransId="{6F564314-D7AA-4C41-A332-F4202255B3A4}"/>
    <dgm:cxn modelId="{AFCEC3B0-F05D-4C17-A12E-3D7E25698467}" srcId="{A1584B9C-0B8C-4CC5-AB01-9818AF0BC30B}" destId="{D66C2FD6-B614-4226-BCA2-A2FBCE623840}" srcOrd="0" destOrd="0" parTransId="{71EB1043-B2BF-42FE-A9B3-312D8578DA56}" sibTransId="{55C6B128-4B67-40F0-AA98-1770F13F6D35}"/>
    <dgm:cxn modelId="{701D3976-1D69-4721-8DB6-F2AC7CC30A5F}" srcId="{2F7BAEBF-CF62-4DFF-A70F-7792DF9324A4}" destId="{2AB820D2-DF57-444E-85AF-8D4A283A55A1}" srcOrd="1" destOrd="0" parTransId="{FEA9BB36-F802-436A-B2C6-29A634532DC1}" sibTransId="{44A309E2-2716-4793-BD0E-5A0220AD9C0E}"/>
    <dgm:cxn modelId="{0A3D80E4-7511-4091-A826-5E36E1195C32}" srcId="{A1584B9C-0B8C-4CC5-AB01-9818AF0BC30B}" destId="{BE514148-DAB3-422E-8A64-71CC3011BE8C}" srcOrd="1" destOrd="0" parTransId="{0F69EDE7-74FB-4FC8-97C0-EE8698290009}" sibTransId="{6F60E8E0-91D2-48BD-80E8-66056E75BBDE}"/>
    <dgm:cxn modelId="{766D320E-ACA5-4315-A520-E2F5FE2402ED}" type="presOf" srcId="{94509E6E-6248-43C7-B891-CD579F744EA3}" destId="{8758E759-5DD0-447E-A392-E04F45A54860}" srcOrd="0" destOrd="0" presId="urn:microsoft.com/office/officeart/2005/8/layout/hierarchy3"/>
    <dgm:cxn modelId="{577F37B0-C0C6-46C0-B17D-A7074A3009C1}" srcId="{C46C77C8-46FF-4598-8AEB-D23B4DDD516A}" destId="{37C4D3E4-8F2A-47E4-8356-B6A2483129B3}" srcOrd="4" destOrd="0" parTransId="{35F2A440-7ED8-4EE8-A09A-38A6F5E9E622}" sibTransId="{B9441043-0F06-41D2-95CF-02773DBA3D1C}"/>
    <dgm:cxn modelId="{33AD5888-451E-4867-A404-4B7657030182}" type="presOf" srcId="{35F2A440-7ED8-4EE8-A09A-38A6F5E9E622}" destId="{329916AE-3314-4D38-BCBD-CE2A1D4AFB29}" srcOrd="0" destOrd="0" presId="urn:microsoft.com/office/officeart/2005/8/layout/hierarchy3"/>
    <dgm:cxn modelId="{7DD6D88E-6518-4623-8BDF-2363FD1F51F7}" type="presOf" srcId="{0594E0DF-4E75-4FD9-9EB1-E1E1C831F000}" destId="{9D4323FE-1DE4-4F9F-9F73-F0A6F56B53FC}" srcOrd="0" destOrd="0" presId="urn:microsoft.com/office/officeart/2005/8/layout/hierarchy3"/>
    <dgm:cxn modelId="{2BC62FA8-4EC6-42BE-A239-45CC894A7A2D}" type="presOf" srcId="{2AB820D2-DF57-444E-85AF-8D4A283A55A1}" destId="{BE4BADE2-0A07-4247-82D6-9AD87EF8D528}" srcOrd="0" destOrd="0" presId="urn:microsoft.com/office/officeart/2005/8/layout/hierarchy3"/>
    <dgm:cxn modelId="{E465E273-1F90-413B-93E9-4DF74741DE34}" srcId="{23B58270-12E2-4644-8D1A-BAB7E9E13F92}" destId="{2F7BAEBF-CF62-4DFF-A70F-7792DF9324A4}" srcOrd="0" destOrd="0" parTransId="{4642BF03-9F77-4406-A32F-A968953FD827}" sibTransId="{3424CA9E-E7DF-4F8F-B505-5B7A3E36D52F}"/>
    <dgm:cxn modelId="{C2BAA743-159A-4C20-9A42-F202CDE46CFA}" srcId="{A1584B9C-0B8C-4CC5-AB01-9818AF0BC30B}" destId="{CB1E0D67-3923-4844-A6B1-60B55F958C0E}" srcOrd="3" destOrd="0" parTransId="{51874C7A-F502-4B0C-80D2-52B918270EA3}" sibTransId="{8BEA36DB-CD98-442B-99E1-17A46B06BD27}"/>
    <dgm:cxn modelId="{DA94A35B-5670-4F95-8E9B-DA381925CBC7}" type="presOf" srcId="{286043F8-638A-422B-8C86-8F6ECE9AF870}" destId="{2ADE1906-753A-4B7F-991B-6D91FEEC16E5}" srcOrd="0" destOrd="0" presId="urn:microsoft.com/office/officeart/2005/8/layout/hierarchy3"/>
    <dgm:cxn modelId="{86CF379E-FF27-4032-B830-20C35BCD89DC}" type="presOf" srcId="{3A00D61B-8149-4A80-9299-18FF6ACEA549}" destId="{135ED6D1-4A5C-41D8-B0CA-EB8880D67947}" srcOrd="0" destOrd="0" presId="urn:microsoft.com/office/officeart/2005/8/layout/hierarchy3"/>
    <dgm:cxn modelId="{0DDAE032-2C10-4958-BD85-2DC4854B8B3C}" type="presOf" srcId="{FEA9BB36-F802-436A-B2C6-29A634532DC1}" destId="{786BF01A-BE00-4D36-ABA5-1563709A4CA1}" srcOrd="0" destOrd="0" presId="urn:microsoft.com/office/officeart/2005/8/layout/hierarchy3"/>
    <dgm:cxn modelId="{8E57FFB1-E0B9-4E15-9B4C-D17C5D40CF05}" type="presOf" srcId="{A3D130CD-F86C-4BD2-AD8C-0E37B3BCF245}" destId="{6264C254-1D69-4A66-9F66-E2EC315B760B}" srcOrd="0" destOrd="0" presId="urn:microsoft.com/office/officeart/2005/8/layout/hierarchy3"/>
    <dgm:cxn modelId="{CA7DCF9E-F1EF-432B-B1F1-5BAAE919709C}" srcId="{A1584B9C-0B8C-4CC5-AB01-9818AF0BC30B}" destId="{33DCCA4B-8232-4863-ACEA-E91FD304B64B}" srcOrd="2" destOrd="0" parTransId="{6C9470C4-3EE6-417B-A2B1-E0ABF3E26A9A}" sibTransId="{9DD8F9F0-2C55-42E2-9D59-D4F4F7E50F46}"/>
    <dgm:cxn modelId="{4D1D397D-DA40-4B91-B3A3-CEF56B67F6F7}" type="presOf" srcId="{E47D4F3A-084C-427C-9E6E-7E2EE1F684C7}" destId="{A1BBB512-ADBF-4085-A3D1-9CFB4EC6A990}" srcOrd="0" destOrd="0" presId="urn:microsoft.com/office/officeart/2005/8/layout/hierarchy3"/>
    <dgm:cxn modelId="{1BBD2258-3BA7-4258-BCDD-38B15D34ED20}" type="presOf" srcId="{C46C77C8-46FF-4598-8AEB-D23B4DDD516A}" destId="{B4ED85E9-5CDA-4D1A-AF43-3ED43B1FBC9C}" srcOrd="1" destOrd="0" presId="urn:microsoft.com/office/officeart/2005/8/layout/hierarchy3"/>
    <dgm:cxn modelId="{6E392A12-B6D7-4024-B20B-FFF4DF954E09}" srcId="{C46C77C8-46FF-4598-8AEB-D23B4DDD516A}" destId="{B2E13F59-0BE7-4DB5-A10D-E92249CC3DD4}" srcOrd="3" destOrd="0" parTransId="{A3D130CD-F86C-4BD2-AD8C-0E37B3BCF245}" sibTransId="{996A91D4-A095-46A9-974D-E79AE089F2CD}"/>
    <dgm:cxn modelId="{E6F2DAA1-9162-413C-8B3B-8A044DA0DD76}" type="presOf" srcId="{C6FF18D1-611A-4F8C-8260-3789F1BA5846}" destId="{54D758EB-7ACA-43D9-98E0-4BA36721DFBB}" srcOrd="0" destOrd="0" presId="urn:microsoft.com/office/officeart/2005/8/layout/hierarchy3"/>
    <dgm:cxn modelId="{2CE5BD85-EA20-4C71-BBB2-48599DBD3B85}" type="presOf" srcId="{ECBE5819-BC6A-4EBC-895E-FCE4B306A327}" destId="{5E1DBF35-B00E-4B0E-A6BD-5649CC52640D}" srcOrd="0" destOrd="0" presId="urn:microsoft.com/office/officeart/2005/8/layout/hierarchy3"/>
    <dgm:cxn modelId="{18861F3C-183D-4549-BC62-2A3970B9B828}" type="presOf" srcId="{2F7BAEBF-CF62-4DFF-A70F-7792DF9324A4}" destId="{C59D25F4-222E-4542-B8D9-55DC0EBCE6B5}" srcOrd="1" destOrd="0" presId="urn:microsoft.com/office/officeart/2005/8/layout/hierarchy3"/>
    <dgm:cxn modelId="{05F31E38-6AC1-45BE-B3B2-001BC280ACC2}" type="presOf" srcId="{D66C2FD6-B614-4226-BCA2-A2FBCE623840}" destId="{5A1E1471-A22B-4424-ADC9-D4983623206A}" srcOrd="0" destOrd="0" presId="urn:microsoft.com/office/officeart/2005/8/layout/hierarchy3"/>
    <dgm:cxn modelId="{9DD4F4E4-9DAB-4EE7-A647-0AF93EB109DA}" srcId="{2F7BAEBF-CF62-4DFF-A70F-7792DF9324A4}" destId="{AF1D7C4E-B956-4462-B56F-8E90FAF30DF5}" srcOrd="0" destOrd="0" parTransId="{C2557EEC-159E-4D3D-BF11-9EE75CF4EE25}" sibTransId="{134FA7EF-2727-4CE6-9752-8AE85463F960}"/>
    <dgm:cxn modelId="{C8C2B00B-D05C-426B-A863-C6147A103D0C}" type="presOf" srcId="{37C4D3E4-8F2A-47E4-8356-B6A2483129B3}" destId="{BC7933F9-4884-4D97-AF2F-8783D90290D1}" srcOrd="0" destOrd="0" presId="urn:microsoft.com/office/officeart/2005/8/layout/hierarchy3"/>
    <dgm:cxn modelId="{44934BED-9C14-48D0-A124-4A283D797CCF}" srcId="{2F7BAEBF-CF62-4DFF-A70F-7792DF9324A4}" destId="{3D07D483-7C9E-405E-BC7C-BF3CA1520AFA}" srcOrd="4" destOrd="0" parTransId="{3A00D61B-8149-4A80-9299-18FF6ACEA549}" sibTransId="{D0909143-F559-4F71-B3B1-163846031233}"/>
    <dgm:cxn modelId="{3CF4944D-01B7-4B4B-AED2-79941064A75B}" srcId="{C46C77C8-46FF-4598-8AEB-D23B4DDD516A}" destId="{E47D4F3A-084C-427C-9E6E-7E2EE1F684C7}" srcOrd="1" destOrd="0" parTransId="{94509E6E-6248-43C7-B891-CD579F744EA3}" sibTransId="{709E3038-E45C-4927-80F8-C5DC3DC8CECC}"/>
    <dgm:cxn modelId="{599F413C-880F-4A4B-AF6C-A28E60DD0FC2}" type="presOf" srcId="{AF1D7C4E-B956-4462-B56F-8E90FAF30DF5}" destId="{DB56A766-B2D1-4AFB-A545-E844B5A36244}" srcOrd="0" destOrd="0" presId="urn:microsoft.com/office/officeart/2005/8/layout/hierarchy3"/>
    <dgm:cxn modelId="{D3243963-179F-44EE-BAC5-CCF99B33F5A7}" type="presOf" srcId="{1DC6BB69-31F2-49C0-93AB-2A5A34976C64}" destId="{566B059E-7EEA-49A2-9105-75039B8796B0}" srcOrd="0" destOrd="0" presId="urn:microsoft.com/office/officeart/2005/8/layout/hierarchy3"/>
    <dgm:cxn modelId="{DD737A75-7731-4B10-979A-D87FCE6F7EFD}" type="presOf" srcId="{6C9470C4-3EE6-417B-A2B1-E0ABF3E26A9A}" destId="{88B9C1EC-700C-4E12-9630-2CE4139B6976}" srcOrd="0" destOrd="0" presId="urn:microsoft.com/office/officeart/2005/8/layout/hierarchy3"/>
    <dgm:cxn modelId="{FF8FAA2D-16E1-490D-B5CF-E58F05F427C8}" type="presOf" srcId="{C46C77C8-46FF-4598-8AEB-D23B4DDD516A}" destId="{9D271370-187C-4CD9-BF1B-0BCEDDB1ACCA}" srcOrd="0" destOrd="0" presId="urn:microsoft.com/office/officeart/2005/8/layout/hierarchy3"/>
    <dgm:cxn modelId="{E2A4FA0C-182F-452A-88B5-984A64DE691E}" type="presOf" srcId="{C2557EEC-159E-4D3D-BF11-9EE75CF4EE25}" destId="{98770F4B-651C-427C-A4D6-C08DBD17F1EA}" srcOrd="0" destOrd="0" presId="urn:microsoft.com/office/officeart/2005/8/layout/hierarchy3"/>
    <dgm:cxn modelId="{05EFB369-EA44-4872-B842-D44FA9041DC0}" type="presOf" srcId="{31008CEE-A6A1-40B6-9173-04D4E026A3FA}" destId="{9AED4878-3F43-4409-99CB-BAB7F7DD9084}" srcOrd="0" destOrd="0" presId="urn:microsoft.com/office/officeart/2005/8/layout/hierarchy3"/>
    <dgm:cxn modelId="{43D0A21B-1AB6-45F9-8E91-5D5285DBD11A}" type="presOf" srcId="{A1584B9C-0B8C-4CC5-AB01-9818AF0BC30B}" destId="{A4CE9C8C-26F9-4652-A1B8-30CCA1791A07}" srcOrd="1" destOrd="0" presId="urn:microsoft.com/office/officeart/2005/8/layout/hierarchy3"/>
    <dgm:cxn modelId="{BF583CC6-E282-4AC0-99EE-2AB4D69D9772}" type="presOf" srcId="{23B58270-12E2-4644-8D1A-BAB7E9E13F92}" destId="{1B5D5B78-B439-4003-9247-E8A467B3754B}" srcOrd="0" destOrd="0" presId="urn:microsoft.com/office/officeart/2005/8/layout/hierarchy3"/>
    <dgm:cxn modelId="{DB01712F-2E3B-4126-8C16-7159B612E5CF}" type="presOf" srcId="{3D07D483-7C9E-405E-BC7C-BF3CA1520AFA}" destId="{4834DD94-71B2-445A-A54B-520EA82F23AA}" srcOrd="0" destOrd="0" presId="urn:microsoft.com/office/officeart/2005/8/layout/hierarchy3"/>
    <dgm:cxn modelId="{12984C18-9EA0-4F9A-8EE0-2882B4AF4758}" type="presOf" srcId="{33DCCA4B-8232-4863-ACEA-E91FD304B64B}" destId="{A12E2347-C6E7-42EE-8398-4212B3B85B93}" srcOrd="0" destOrd="0" presId="urn:microsoft.com/office/officeart/2005/8/layout/hierarchy3"/>
    <dgm:cxn modelId="{3665C542-5BBD-42F8-903E-752752CE6DD2}" type="presOf" srcId="{A1584B9C-0B8C-4CC5-AB01-9818AF0BC30B}" destId="{0FCD3D86-5BE9-413D-AB0A-6F0209371E0D}" srcOrd="0" destOrd="0" presId="urn:microsoft.com/office/officeart/2005/8/layout/hierarchy3"/>
    <dgm:cxn modelId="{31CAAFBF-29FE-4010-A2ED-D49C1EE4A633}" type="presOf" srcId="{71EB1043-B2BF-42FE-A9B3-312D8578DA56}" destId="{B70A78F2-4BF1-483F-8A68-125948AEDF6C}" srcOrd="0" destOrd="0" presId="urn:microsoft.com/office/officeart/2005/8/layout/hierarchy3"/>
    <dgm:cxn modelId="{726C9BC1-22F0-4FBE-A5A5-81EB4ED39EE8}" type="presOf" srcId="{0F69EDE7-74FB-4FC8-97C0-EE8698290009}" destId="{439B3E67-E5E3-487B-AD4F-07DC699CC235}" srcOrd="0" destOrd="0" presId="urn:microsoft.com/office/officeart/2005/8/layout/hierarchy3"/>
    <dgm:cxn modelId="{31FBC0DB-7C47-4F76-AC1A-955A4F684029}" srcId="{2F7BAEBF-CF62-4DFF-A70F-7792DF9324A4}" destId="{1DC6BB69-31F2-49C0-93AB-2A5A34976C64}" srcOrd="2" destOrd="0" parTransId="{ECBE5819-BC6A-4EBC-895E-FCE4B306A327}" sibTransId="{03CAF1F7-8759-4E5C-A948-951E8DD65598}"/>
    <dgm:cxn modelId="{E62B39D2-8365-4197-B729-13839898EC61}" type="presParOf" srcId="{1B5D5B78-B439-4003-9247-E8A467B3754B}" destId="{005DE43B-BA2F-4B83-A431-4C95F2015D50}" srcOrd="0" destOrd="0" presId="urn:microsoft.com/office/officeart/2005/8/layout/hierarchy3"/>
    <dgm:cxn modelId="{4DF8FA67-26BF-4F68-9571-DF7E3FC77CF0}" type="presParOf" srcId="{005DE43B-BA2F-4B83-A431-4C95F2015D50}" destId="{72DF427B-346E-49AA-A54A-D92690248E7E}" srcOrd="0" destOrd="0" presId="urn:microsoft.com/office/officeart/2005/8/layout/hierarchy3"/>
    <dgm:cxn modelId="{677BED37-B38C-4B89-B860-52BBF3CB8715}" type="presParOf" srcId="{72DF427B-346E-49AA-A54A-D92690248E7E}" destId="{4EC99741-B762-42EC-92F2-990F2C43A37D}" srcOrd="0" destOrd="0" presId="urn:microsoft.com/office/officeart/2005/8/layout/hierarchy3"/>
    <dgm:cxn modelId="{B5C4B8E5-4169-4E58-95DD-6062E6B4347D}" type="presParOf" srcId="{72DF427B-346E-49AA-A54A-D92690248E7E}" destId="{C59D25F4-222E-4542-B8D9-55DC0EBCE6B5}" srcOrd="1" destOrd="0" presId="urn:microsoft.com/office/officeart/2005/8/layout/hierarchy3"/>
    <dgm:cxn modelId="{3FC20FA3-3AEC-4257-9122-1097303E8749}" type="presParOf" srcId="{005DE43B-BA2F-4B83-A431-4C95F2015D50}" destId="{8051CA68-399E-4738-8863-780752C3252D}" srcOrd="1" destOrd="0" presId="urn:microsoft.com/office/officeart/2005/8/layout/hierarchy3"/>
    <dgm:cxn modelId="{55738B61-4D76-4243-A090-47858497E9F8}" type="presParOf" srcId="{8051CA68-399E-4738-8863-780752C3252D}" destId="{98770F4B-651C-427C-A4D6-C08DBD17F1EA}" srcOrd="0" destOrd="0" presId="urn:microsoft.com/office/officeart/2005/8/layout/hierarchy3"/>
    <dgm:cxn modelId="{B7D952BE-AD3E-4368-BE00-432EB3132BF4}" type="presParOf" srcId="{8051CA68-399E-4738-8863-780752C3252D}" destId="{DB56A766-B2D1-4AFB-A545-E844B5A36244}" srcOrd="1" destOrd="0" presId="urn:microsoft.com/office/officeart/2005/8/layout/hierarchy3"/>
    <dgm:cxn modelId="{7A6044E0-340A-4529-9560-B53686C6F51B}" type="presParOf" srcId="{8051CA68-399E-4738-8863-780752C3252D}" destId="{786BF01A-BE00-4D36-ABA5-1563709A4CA1}" srcOrd="2" destOrd="0" presId="urn:microsoft.com/office/officeart/2005/8/layout/hierarchy3"/>
    <dgm:cxn modelId="{424C110B-C4F2-45E4-B711-10697578BAFE}" type="presParOf" srcId="{8051CA68-399E-4738-8863-780752C3252D}" destId="{BE4BADE2-0A07-4247-82D6-9AD87EF8D528}" srcOrd="3" destOrd="0" presId="urn:microsoft.com/office/officeart/2005/8/layout/hierarchy3"/>
    <dgm:cxn modelId="{1734E14F-9BD5-4A78-B970-646B133715AD}" type="presParOf" srcId="{8051CA68-399E-4738-8863-780752C3252D}" destId="{5E1DBF35-B00E-4B0E-A6BD-5649CC52640D}" srcOrd="4" destOrd="0" presId="urn:microsoft.com/office/officeart/2005/8/layout/hierarchy3"/>
    <dgm:cxn modelId="{97AA4BEE-5783-40C9-88B1-0ED35CE276EC}" type="presParOf" srcId="{8051CA68-399E-4738-8863-780752C3252D}" destId="{566B059E-7EEA-49A2-9105-75039B8796B0}" srcOrd="5" destOrd="0" presId="urn:microsoft.com/office/officeart/2005/8/layout/hierarchy3"/>
    <dgm:cxn modelId="{A682D112-AC0D-4F42-9EDF-E21FE03F4218}" type="presParOf" srcId="{8051CA68-399E-4738-8863-780752C3252D}" destId="{2ADE1906-753A-4B7F-991B-6D91FEEC16E5}" srcOrd="6" destOrd="0" presId="urn:microsoft.com/office/officeart/2005/8/layout/hierarchy3"/>
    <dgm:cxn modelId="{D1B2DA9B-8C38-4C33-B1A2-3BEC110A24E6}" type="presParOf" srcId="{8051CA68-399E-4738-8863-780752C3252D}" destId="{40FC23FA-527A-4C5D-B6E7-1C460B66E465}" srcOrd="7" destOrd="0" presId="urn:microsoft.com/office/officeart/2005/8/layout/hierarchy3"/>
    <dgm:cxn modelId="{71A31358-3F0E-48D2-8835-51346129D662}" type="presParOf" srcId="{8051CA68-399E-4738-8863-780752C3252D}" destId="{135ED6D1-4A5C-41D8-B0CA-EB8880D67947}" srcOrd="8" destOrd="0" presId="urn:microsoft.com/office/officeart/2005/8/layout/hierarchy3"/>
    <dgm:cxn modelId="{ED226028-3352-4FDD-A576-D85F8F362182}" type="presParOf" srcId="{8051CA68-399E-4738-8863-780752C3252D}" destId="{4834DD94-71B2-445A-A54B-520EA82F23AA}" srcOrd="9" destOrd="0" presId="urn:microsoft.com/office/officeart/2005/8/layout/hierarchy3"/>
    <dgm:cxn modelId="{23F4E778-E282-4030-814E-35D8C74EC98D}" type="presParOf" srcId="{1B5D5B78-B439-4003-9247-E8A467B3754B}" destId="{A9802FDB-7A71-4065-8DAA-58124BC8C016}" srcOrd="1" destOrd="0" presId="urn:microsoft.com/office/officeart/2005/8/layout/hierarchy3"/>
    <dgm:cxn modelId="{CCCE626B-86FB-4408-BBAF-5883F53AFE6B}" type="presParOf" srcId="{A9802FDB-7A71-4065-8DAA-58124BC8C016}" destId="{475C890A-768D-4B64-80FB-9214C7FD3EB1}" srcOrd="0" destOrd="0" presId="urn:microsoft.com/office/officeart/2005/8/layout/hierarchy3"/>
    <dgm:cxn modelId="{8E0D595F-05D3-4F85-8921-D1380CA7C115}" type="presParOf" srcId="{475C890A-768D-4B64-80FB-9214C7FD3EB1}" destId="{0FCD3D86-5BE9-413D-AB0A-6F0209371E0D}" srcOrd="0" destOrd="0" presId="urn:microsoft.com/office/officeart/2005/8/layout/hierarchy3"/>
    <dgm:cxn modelId="{3A550107-2E5D-4B1F-B940-88DFC7BBB120}" type="presParOf" srcId="{475C890A-768D-4B64-80FB-9214C7FD3EB1}" destId="{A4CE9C8C-26F9-4652-A1B8-30CCA1791A07}" srcOrd="1" destOrd="0" presId="urn:microsoft.com/office/officeart/2005/8/layout/hierarchy3"/>
    <dgm:cxn modelId="{A08562E1-8295-4C38-B905-203BFBB4F559}" type="presParOf" srcId="{A9802FDB-7A71-4065-8DAA-58124BC8C016}" destId="{59791AA2-43AC-4451-BA42-C671E6E27192}" srcOrd="1" destOrd="0" presId="urn:microsoft.com/office/officeart/2005/8/layout/hierarchy3"/>
    <dgm:cxn modelId="{EED162BF-C27E-420B-92B8-D52EB14CF57E}" type="presParOf" srcId="{59791AA2-43AC-4451-BA42-C671E6E27192}" destId="{B70A78F2-4BF1-483F-8A68-125948AEDF6C}" srcOrd="0" destOrd="0" presId="urn:microsoft.com/office/officeart/2005/8/layout/hierarchy3"/>
    <dgm:cxn modelId="{88E60DA0-F02A-4BF9-A675-D95723910DD3}" type="presParOf" srcId="{59791AA2-43AC-4451-BA42-C671E6E27192}" destId="{5A1E1471-A22B-4424-ADC9-D4983623206A}" srcOrd="1" destOrd="0" presId="urn:microsoft.com/office/officeart/2005/8/layout/hierarchy3"/>
    <dgm:cxn modelId="{E1455D49-1274-4051-B06D-2D212A9BA21C}" type="presParOf" srcId="{59791AA2-43AC-4451-BA42-C671E6E27192}" destId="{439B3E67-E5E3-487B-AD4F-07DC699CC235}" srcOrd="2" destOrd="0" presId="urn:microsoft.com/office/officeart/2005/8/layout/hierarchy3"/>
    <dgm:cxn modelId="{E93C7EC5-E858-4A8D-8B9E-7D6B4A4F7C4C}" type="presParOf" srcId="{59791AA2-43AC-4451-BA42-C671E6E27192}" destId="{A477C0DE-4D46-4FF5-9142-E03310F39D94}" srcOrd="3" destOrd="0" presId="urn:microsoft.com/office/officeart/2005/8/layout/hierarchy3"/>
    <dgm:cxn modelId="{758FA8FC-0241-451F-B444-D4F27420A79E}" type="presParOf" srcId="{59791AA2-43AC-4451-BA42-C671E6E27192}" destId="{88B9C1EC-700C-4E12-9630-2CE4139B6976}" srcOrd="4" destOrd="0" presId="urn:microsoft.com/office/officeart/2005/8/layout/hierarchy3"/>
    <dgm:cxn modelId="{2987172F-7208-4D38-A251-0D13CE0E9FEA}" type="presParOf" srcId="{59791AA2-43AC-4451-BA42-C671E6E27192}" destId="{A12E2347-C6E7-42EE-8398-4212B3B85B93}" srcOrd="5" destOrd="0" presId="urn:microsoft.com/office/officeart/2005/8/layout/hierarchy3"/>
    <dgm:cxn modelId="{3C3C388C-5D76-4DA5-95EB-6FD9AB7D6350}" type="presParOf" srcId="{59791AA2-43AC-4451-BA42-C671E6E27192}" destId="{35EFF19F-041E-45A9-B414-4B069794DB10}" srcOrd="6" destOrd="0" presId="urn:microsoft.com/office/officeart/2005/8/layout/hierarchy3"/>
    <dgm:cxn modelId="{A031F42C-2163-4CE5-961B-F701F2F25566}" type="presParOf" srcId="{59791AA2-43AC-4451-BA42-C671E6E27192}" destId="{CE71F311-AC36-4501-96CD-70A31BEF333E}" srcOrd="7" destOrd="0" presId="urn:microsoft.com/office/officeart/2005/8/layout/hierarchy3"/>
    <dgm:cxn modelId="{657E5081-5000-481E-9EA5-C256DA4D113A}" type="presParOf" srcId="{1B5D5B78-B439-4003-9247-E8A467B3754B}" destId="{7C3D81F7-4B1D-4F9D-B5FF-E42CECBF2554}" srcOrd="2" destOrd="0" presId="urn:microsoft.com/office/officeart/2005/8/layout/hierarchy3"/>
    <dgm:cxn modelId="{6874B414-72D3-4E90-997E-EF5276EB911C}" type="presParOf" srcId="{7C3D81F7-4B1D-4F9D-B5FF-E42CECBF2554}" destId="{0141D94D-DE7D-429B-BD93-4C7C1C742F9F}" srcOrd="0" destOrd="0" presId="urn:microsoft.com/office/officeart/2005/8/layout/hierarchy3"/>
    <dgm:cxn modelId="{63841651-189E-4BA2-B295-5AD07A0B53B8}" type="presParOf" srcId="{0141D94D-DE7D-429B-BD93-4C7C1C742F9F}" destId="{9D271370-187C-4CD9-BF1B-0BCEDDB1ACCA}" srcOrd="0" destOrd="0" presId="urn:microsoft.com/office/officeart/2005/8/layout/hierarchy3"/>
    <dgm:cxn modelId="{A28FD258-E7EF-4363-A2F5-86EBC2F91A62}" type="presParOf" srcId="{0141D94D-DE7D-429B-BD93-4C7C1C742F9F}" destId="{B4ED85E9-5CDA-4D1A-AF43-3ED43B1FBC9C}" srcOrd="1" destOrd="0" presId="urn:microsoft.com/office/officeart/2005/8/layout/hierarchy3"/>
    <dgm:cxn modelId="{0CAB4D7C-FE7D-4D0D-9C5A-DC838AEE6592}" type="presParOf" srcId="{7C3D81F7-4B1D-4F9D-B5FF-E42CECBF2554}" destId="{A035268D-025F-4269-8E0E-04DD3D4AD3F3}" srcOrd="1" destOrd="0" presId="urn:microsoft.com/office/officeart/2005/8/layout/hierarchy3"/>
    <dgm:cxn modelId="{C6B38782-93FD-4553-AB6B-B10843FD6A9D}" type="presParOf" srcId="{A035268D-025F-4269-8E0E-04DD3D4AD3F3}" destId="{54D758EB-7ACA-43D9-98E0-4BA36721DFBB}" srcOrd="0" destOrd="0" presId="urn:microsoft.com/office/officeart/2005/8/layout/hierarchy3"/>
    <dgm:cxn modelId="{FEBFD7DC-091A-4B69-A8FC-E6135339D895}" type="presParOf" srcId="{A035268D-025F-4269-8E0E-04DD3D4AD3F3}" destId="{9D4323FE-1DE4-4F9F-9F73-F0A6F56B53FC}" srcOrd="1" destOrd="0" presId="urn:microsoft.com/office/officeart/2005/8/layout/hierarchy3"/>
    <dgm:cxn modelId="{540E05A5-5370-41DF-86D0-A6DD1101E0A0}" type="presParOf" srcId="{A035268D-025F-4269-8E0E-04DD3D4AD3F3}" destId="{8758E759-5DD0-447E-A392-E04F45A54860}" srcOrd="2" destOrd="0" presId="urn:microsoft.com/office/officeart/2005/8/layout/hierarchy3"/>
    <dgm:cxn modelId="{94E490BD-B29B-48B4-8789-3318BD135C5A}" type="presParOf" srcId="{A035268D-025F-4269-8E0E-04DD3D4AD3F3}" destId="{A1BBB512-ADBF-4085-A3D1-9CFB4EC6A990}" srcOrd="3" destOrd="0" presId="urn:microsoft.com/office/officeart/2005/8/layout/hierarchy3"/>
    <dgm:cxn modelId="{335D3640-D0A9-4024-98FE-78BA5303D83C}" type="presParOf" srcId="{A035268D-025F-4269-8E0E-04DD3D4AD3F3}" destId="{3AB413E3-2DAF-41FA-83A9-0266DDE3B052}" srcOrd="4" destOrd="0" presId="urn:microsoft.com/office/officeart/2005/8/layout/hierarchy3"/>
    <dgm:cxn modelId="{59076CA0-AF81-4285-9325-6E7633F35DB2}" type="presParOf" srcId="{A035268D-025F-4269-8E0E-04DD3D4AD3F3}" destId="{9AED4878-3F43-4409-99CB-BAB7F7DD9084}" srcOrd="5" destOrd="0" presId="urn:microsoft.com/office/officeart/2005/8/layout/hierarchy3"/>
    <dgm:cxn modelId="{668B9463-AD16-4D52-A722-3C3B805FFB83}" type="presParOf" srcId="{A035268D-025F-4269-8E0E-04DD3D4AD3F3}" destId="{6264C254-1D69-4A66-9F66-E2EC315B760B}" srcOrd="6" destOrd="0" presId="urn:microsoft.com/office/officeart/2005/8/layout/hierarchy3"/>
    <dgm:cxn modelId="{36ADAEA9-F710-4C3B-A24F-62D76F1BB765}" type="presParOf" srcId="{A035268D-025F-4269-8E0E-04DD3D4AD3F3}" destId="{FE5E08D9-2159-4BD0-882B-75DB75998BDE}" srcOrd="7" destOrd="0" presId="urn:microsoft.com/office/officeart/2005/8/layout/hierarchy3"/>
    <dgm:cxn modelId="{44884A6B-1703-4CE1-86C1-F71E888116DD}" type="presParOf" srcId="{A035268D-025F-4269-8E0E-04DD3D4AD3F3}" destId="{329916AE-3314-4D38-BCBD-CE2A1D4AFB29}" srcOrd="8" destOrd="0" presId="urn:microsoft.com/office/officeart/2005/8/layout/hierarchy3"/>
    <dgm:cxn modelId="{81BA8B5F-5D44-4475-AFC9-A566096BF17C}" type="presParOf" srcId="{A035268D-025F-4269-8E0E-04DD3D4AD3F3}" destId="{BC7933F9-4884-4D97-AF2F-8783D90290D1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324C6-0CAC-4CC7-8EAC-97F153D4B986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79013-FB93-401B-958C-03FEAEA9775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270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7D6D-8045-48C8-8B69-5629948A2950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3D315-2CB7-43C6-B271-E44ED572B2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64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de.wikipedia.org/wiki/Freiberg_(Sachsen)" TargetMode="External"/><Relationship Id="rId3" Type="http://schemas.openxmlformats.org/officeDocument/2006/relationships/hyperlink" Target="http://de.wikipedia.org/wiki/Forstwirtschaft" TargetMode="External"/><Relationship Id="rId7" Type="http://schemas.openxmlformats.org/officeDocument/2006/relationships/hyperlink" Target="http://de.wikipedia.org/wiki/Kurf%C3%BCrstentum_Sachse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de.wikipedia.org/wiki/Jena" TargetMode="External"/><Relationship Id="rId11" Type="http://schemas.openxmlformats.org/officeDocument/2006/relationships/hyperlink" Target="http://de.wikipedia.org/wiki/Drei%C3%9Figj%C3%A4hriger_Krieg" TargetMode="External"/><Relationship Id="rId5" Type="http://schemas.openxmlformats.org/officeDocument/2006/relationships/hyperlink" Target="http://de.wikipedia.org/w/index.php?title=Georg_Carl_von_Carlowitz&amp;action=edit&amp;redlink=1" TargetMode="External"/><Relationship Id="rId10" Type="http://schemas.openxmlformats.org/officeDocument/2006/relationships/hyperlink" Target="http://de.wikipedia.org/w/index.php?title=Hans_Carl_von_Carlowitz&amp;action=edit&amp;section=2" TargetMode="External"/><Relationship Id="rId4" Type="http://schemas.openxmlformats.org/officeDocument/2006/relationships/hyperlink" Target="http://de.wikipedia.org/wiki/Nachhaltigkeit" TargetMode="External"/><Relationship Id="rId9" Type="http://schemas.openxmlformats.org/officeDocument/2006/relationships/hyperlink" Target="http://de.wikipedia.org/wiki/Bergbau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3D315-2CB7-43C6-B271-E44ED572B2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75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3D315-2CB7-43C6-B271-E44ED572B2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91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3D315-2CB7-43C6-B271-E44ED572B2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83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Zukunft wird für die Pflanzen verfügbare Bodenwasser abnehmen aufgrund  hoherer Temperaturen und stärkere Strahlung (beides zusammen höherer Verdunstungsanspruch der Atmosphäre), gleichzeitig nehmen die Starkregenereignisse zu.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Reduzierte Bodenbearbeitung vermindert einerseits die unproduktive Verdunstung. Gleichzeitig verbessert sich das Infiltrationsvermögen der Böden und es erhöht sich Fähigkeit des Bodens Wasser zu speichern.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3D315-2CB7-43C6-B271-E44ED572B2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51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3D315-2CB7-43C6-B271-E44ED572B2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6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3D315-2CB7-43C6-B271-E44ED572B2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90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 Fragebogen wurde postalisch im Juni 2012 zu insgesamt 2.814 Betrieben verschickt. Davon sind 23% der Betriebe aus dem Baugewerbe, 54% aus dem Ausbaugewerbe, 8,4% aus dem Gewerbe für Metalle und Zulieferer, 10,2% aus dem KFZ-Gewerbe und 4,4% aus dem Nahrungsmittelgewerbe.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3D315-2CB7-43C6-B271-E44ED572B2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65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3D315-2CB7-43C6-B271-E44ED572B2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9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3D315-2CB7-43C6-B271-E44ED572B2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16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3D315-2CB7-43C6-B271-E44ED572B21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74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altLang="x-none" sz="1200" dirty="0">
                <a:solidFill>
                  <a:schemeClr val="accent2">
                    <a:lumMod val="75000"/>
                  </a:schemeClr>
                </a:solidFill>
              </a:rPr>
              <a:t>Schnittstelle zur Wissenschaftspolitik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altLang="x-none" sz="1200" dirty="0">
                <a:solidFill>
                  <a:schemeClr val="accent2">
                    <a:lumMod val="75000"/>
                  </a:schemeClr>
                </a:solidFill>
              </a:rPr>
              <a:t>Qualifikation der Beschäftigten im Wassersektor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altLang="x-none" sz="1200" dirty="0">
                <a:solidFill>
                  <a:schemeClr val="accent2">
                    <a:lumMod val="75000"/>
                  </a:schemeClr>
                </a:solidFill>
              </a:rPr>
              <a:t>Partizipativer Ansatz zur Wasserwirtschaft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altLang="x-none" sz="1200" dirty="0">
                <a:solidFill>
                  <a:schemeClr val="accent2">
                    <a:lumMod val="75000"/>
                  </a:schemeClr>
                </a:solidFill>
              </a:rPr>
              <a:t>Nachhaltige Wasserwiederverwendung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altLang="x-none" sz="1200" dirty="0">
              <a:solidFill>
                <a:schemeClr val="accent2">
                  <a:lumMod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Sachsen als innovativer Anbieter von hochwertigen Lösungen auf dem Weltmarkt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FAKT: Exportquote von rund 37% internationale Geschäfte für Sachsen</a:t>
            </a:r>
            <a:endParaRPr lang="x-non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x-none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 altLang="x-none" sz="1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3D315-2CB7-43C6-B271-E44ED572B21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9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D4A7E5-ECF3-4429-90BA-8016464782E2}" type="slidenum">
              <a:rPr lang="de-DE" altLang="de-DE" sz="1200" smtClean="0">
                <a:latin typeface="Times New Roman" pitchFamily="18" charset="0"/>
              </a:rPr>
              <a:pPr eaLnBrk="1" hangingPunct="1"/>
              <a:t>2</a:t>
            </a:fld>
            <a:endParaRPr lang="de-DE" altLang="de-DE" sz="1200">
              <a:latin typeface="Times New Roman" pitchFamily="18" charset="0"/>
            </a:endParaRPr>
          </a:p>
        </p:txBody>
      </p:sp>
      <p:sp>
        <p:nvSpPr>
          <p:cNvPr id="64516" name="Notizenplatzhalter 4"/>
          <p:cNvSpPr>
            <a:spLocks noGrp="1"/>
          </p:cNvSpPr>
          <p:nvPr/>
        </p:nvSpPr>
        <p:spPr bwMode="auto">
          <a:xfrm>
            <a:off x="889000" y="4714875"/>
            <a:ext cx="4891088" cy="4465638"/>
          </a:xfrm>
          <a:prstGeom prst="rect">
            <a:avLst/>
          </a:prstGeom>
        </p:spPr>
        <p:txBody>
          <a:bodyPr lIns="94838" tIns="47419" rIns="94838" bIns="47419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/>
          </a:p>
        </p:txBody>
      </p:sp>
      <p:sp>
        <p:nvSpPr>
          <p:cNvPr id="2" name="Notizen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i="1" dirty="0" err="1"/>
              <a:t>Sylvicultura</a:t>
            </a:r>
            <a:r>
              <a:rPr lang="de-DE" i="1" dirty="0"/>
              <a:t> </a:t>
            </a:r>
            <a:r>
              <a:rPr lang="de-DE" i="1" dirty="0" err="1"/>
              <a:t>oeconomica</a:t>
            </a:r>
            <a:r>
              <a:rPr lang="de-DE" i="1" dirty="0"/>
              <a:t>, oder </a:t>
            </a:r>
            <a:r>
              <a:rPr lang="de-DE" i="1" dirty="0" err="1"/>
              <a:t>haußwirthliche</a:t>
            </a:r>
            <a:r>
              <a:rPr lang="de-DE" i="1" dirty="0"/>
              <a:t> Nachricht und Naturmäßige Anweisung zur wilden Baum-Zucht</a:t>
            </a:r>
            <a:r>
              <a:rPr lang="de-DE" dirty="0"/>
              <a:t> (1713) das erste geschlossene Werk über </a:t>
            </a:r>
            <a:r>
              <a:rPr lang="de-DE" u="sng" dirty="0">
                <a:hlinkClick r:id="rId3" tooltip="Forstwirtschaft"/>
              </a:rPr>
              <a:t>Forstwirtschaft</a:t>
            </a:r>
            <a:r>
              <a:rPr lang="de-DE" dirty="0"/>
              <a:t> und gilt als Schöpfer des forstlichen </a:t>
            </a:r>
            <a:r>
              <a:rPr lang="de-DE" u="sng" dirty="0">
                <a:hlinkClick r:id="rId4" tooltip="Nachhaltigkeit"/>
              </a:rPr>
              <a:t>Nachhaltigkeitsbegriffs</a:t>
            </a:r>
            <a:r>
              <a:rPr lang="de-DE" dirty="0"/>
              <a:t>.</a:t>
            </a:r>
          </a:p>
          <a:p>
            <a:r>
              <a:rPr lang="de-DE" dirty="0"/>
              <a:t>Hans Carl von </a:t>
            </a:r>
            <a:r>
              <a:rPr lang="de-DE" dirty="0" err="1"/>
              <a:t>Carlowitz</a:t>
            </a:r>
            <a:r>
              <a:rPr lang="de-DE" dirty="0"/>
              <a:t> wurde als Sohn eines kursächsischen Oberforstmeisters </a:t>
            </a:r>
            <a:r>
              <a:rPr lang="de-DE" u="sng" dirty="0">
                <a:hlinkClick r:id="rId5" tooltip="Georg Carl von Carlowitz (Seite nicht vorhanden)"/>
              </a:rPr>
              <a:t>Georg Carl von </a:t>
            </a:r>
            <a:r>
              <a:rPr lang="de-DE" u="sng" dirty="0" err="1">
                <a:hlinkClick r:id="rId5" tooltip="Georg Carl von Carlowitz (Seite nicht vorhanden)"/>
              </a:rPr>
              <a:t>Carlowitz</a:t>
            </a:r>
            <a:r>
              <a:rPr lang="de-DE" dirty="0"/>
              <a:t> in Oberrabenstein bei Chemnitz geboren. Er studierte Rechts- und Staatswissenschaften in </a:t>
            </a:r>
            <a:r>
              <a:rPr lang="de-DE" u="sng" dirty="0">
                <a:hlinkClick r:id="rId6" tooltip="Jena"/>
              </a:rPr>
              <a:t>Jena</a:t>
            </a:r>
            <a:r>
              <a:rPr lang="de-DE" dirty="0"/>
              <a:t>, lernte Fremdsprachen und widmete sich naturwissenschaftlichen und </a:t>
            </a:r>
            <a:r>
              <a:rPr lang="de-DE" dirty="0" err="1"/>
              <a:t>bergbaukundlichen</a:t>
            </a:r>
            <a:r>
              <a:rPr lang="de-DE" dirty="0"/>
              <a:t> Studien.</a:t>
            </a:r>
          </a:p>
          <a:p>
            <a:r>
              <a:rPr lang="de-DE" dirty="0"/>
              <a:t>1677 wurde er zum Vize-Berghauptmann und 1711 zum Oberberghauptmann am </a:t>
            </a:r>
            <a:r>
              <a:rPr lang="de-DE" u="sng" dirty="0">
                <a:hlinkClick r:id="rId7" tooltip="Kurfürstentum Sachsen"/>
              </a:rPr>
              <a:t>kursächsischen</a:t>
            </a:r>
            <a:r>
              <a:rPr lang="de-DE" dirty="0"/>
              <a:t> Hof in </a:t>
            </a:r>
            <a:r>
              <a:rPr lang="de-DE" u="sng" dirty="0">
                <a:hlinkClick r:id="rId8" tooltip="Freiberg (Sachsen)"/>
              </a:rPr>
              <a:t>Freiberg (Sachsen)</a:t>
            </a:r>
            <a:r>
              <a:rPr lang="de-DE" dirty="0"/>
              <a:t> ernannt. Damit war er auch zuständig für die </a:t>
            </a:r>
            <a:r>
              <a:rPr lang="de-DE" u="sng" dirty="0">
                <a:hlinkClick r:id="rId3" tooltip="Forstwirtschaft"/>
              </a:rPr>
              <a:t>Forstwirtschaft</a:t>
            </a:r>
            <a:r>
              <a:rPr lang="de-DE" dirty="0"/>
              <a:t> als (damaliger) Zulieferer für den </a:t>
            </a:r>
            <a:r>
              <a:rPr lang="de-DE" u="sng" dirty="0">
                <a:hlinkClick r:id="rId9" tooltip="Bergbau"/>
              </a:rPr>
              <a:t>Bergbau</a:t>
            </a:r>
            <a:r>
              <a:rPr lang="de-DE" dirty="0"/>
              <a:t>.</a:t>
            </a:r>
          </a:p>
          <a:p>
            <a:r>
              <a:rPr lang="de-DE" b="1" dirty="0"/>
              <a:t>Bedeutung </a:t>
            </a:r>
            <a:r>
              <a:rPr lang="de-DE" dirty="0"/>
              <a:t>[</a:t>
            </a:r>
            <a:r>
              <a:rPr lang="de-DE" u="sng" dirty="0">
                <a:hlinkClick r:id="rId10" tooltip="Abschnitt bearbeiten: Bedeutung"/>
              </a:rPr>
              <a:t>Bearbeiten</a:t>
            </a:r>
            <a:r>
              <a:rPr lang="de-DE" dirty="0"/>
              <a:t>]</a:t>
            </a:r>
          </a:p>
          <a:p>
            <a:r>
              <a:rPr lang="de-DE" b="1" dirty="0"/>
              <a:t> </a:t>
            </a:r>
            <a:endParaRPr lang="de-DE" dirty="0"/>
          </a:p>
          <a:p>
            <a:r>
              <a:rPr lang="de-DE" dirty="0"/>
              <a:t>Titelblatt der </a:t>
            </a:r>
            <a:r>
              <a:rPr lang="de-DE" i="1" dirty="0" err="1"/>
              <a:t>Sylvicultura</a:t>
            </a:r>
            <a:r>
              <a:rPr lang="de-DE" i="1" dirty="0"/>
              <a:t> </a:t>
            </a:r>
            <a:r>
              <a:rPr lang="de-DE" i="1" dirty="0" err="1"/>
              <a:t>oeconomica</a:t>
            </a:r>
            <a:r>
              <a:rPr lang="de-DE" i="1" dirty="0"/>
              <a:t>, oder </a:t>
            </a:r>
            <a:r>
              <a:rPr lang="de-DE" i="1" dirty="0" err="1"/>
              <a:t>haußwirthliche</a:t>
            </a:r>
            <a:r>
              <a:rPr lang="de-DE" i="1" dirty="0"/>
              <a:t> Nachricht und Naturmäßige Anweisung zur wilden Baum-Zucht</a:t>
            </a:r>
            <a:r>
              <a:rPr lang="de-DE" dirty="0"/>
              <a:t> von 1713</a:t>
            </a:r>
          </a:p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Bedeutung erlangte er als Verfasser des ersten eigenständigen Werkes über die Forstwirtschaft, </a:t>
            </a:r>
            <a:r>
              <a:rPr lang="de-DE" i="1" dirty="0" err="1"/>
              <a:t>Sylvicultura</a:t>
            </a:r>
            <a:r>
              <a:rPr lang="de-DE" i="1" dirty="0"/>
              <a:t> </a:t>
            </a:r>
            <a:r>
              <a:rPr lang="de-DE" i="1" dirty="0" err="1"/>
              <a:t>oeconomica</a:t>
            </a:r>
            <a:r>
              <a:rPr lang="de-DE" i="1" dirty="0"/>
              <a:t>, oder </a:t>
            </a:r>
            <a:r>
              <a:rPr lang="de-DE" i="1" dirty="0" err="1"/>
              <a:t>haußwirthliche</a:t>
            </a:r>
            <a:r>
              <a:rPr lang="de-DE" i="1" dirty="0"/>
              <a:t> Nachricht und Naturmäßige Anweisung zur wilden Baum-Zucht</a:t>
            </a:r>
            <a:r>
              <a:rPr lang="de-DE" dirty="0"/>
              <a:t> (1713). In seinem Werk fasste </a:t>
            </a:r>
            <a:r>
              <a:rPr lang="de-DE" dirty="0" err="1"/>
              <a:t>Carlowitz</a:t>
            </a:r>
            <a:r>
              <a:rPr lang="de-DE" dirty="0"/>
              <a:t> das im </a:t>
            </a:r>
            <a:r>
              <a:rPr lang="de-DE" u="sng" dirty="0">
                <a:hlinkClick r:id="rId11" tooltip="Dreißigjähriger Krieg"/>
              </a:rPr>
              <a:t>Dreißigjährigen Krieg</a:t>
            </a:r>
            <a:r>
              <a:rPr lang="de-DE" dirty="0"/>
              <a:t> allgemein verloren gegangene forstliche Wissen zusammen, erweiterte es durch eigene Erfahrungen und formulierte erstmalig das Prinzip der </a:t>
            </a:r>
            <a:r>
              <a:rPr lang="de-DE" u="sng" dirty="0">
                <a:hlinkClick r:id="rId4" tooltip="Nachhaltigkeit"/>
              </a:rPr>
              <a:t>Nachhaltigkeit</a:t>
            </a:r>
            <a:r>
              <a:rPr lang="de-DE" dirty="0"/>
              <a:t>:</a:t>
            </a:r>
          </a:p>
          <a:p>
            <a:r>
              <a:rPr lang="de-DE" i="1" dirty="0"/>
              <a:t>„Wird </a:t>
            </a:r>
            <a:r>
              <a:rPr lang="de-DE" i="1" dirty="0" err="1"/>
              <a:t>derhalben</a:t>
            </a:r>
            <a:r>
              <a:rPr lang="de-DE" i="1" dirty="0"/>
              <a:t> die größte Kunst/Wissenschaft/Fleiß und Einrichtung hiesiger Lande darinnen beruhen / wie eine </a:t>
            </a:r>
            <a:r>
              <a:rPr lang="de-DE" i="1" dirty="0" err="1"/>
              <a:t>sothane</a:t>
            </a:r>
            <a:r>
              <a:rPr lang="de-DE" dirty="0"/>
              <a:t> </a:t>
            </a:r>
            <a:r>
              <a:rPr lang="de-DE" dirty="0" err="1"/>
              <a:t>Conservation</a:t>
            </a:r>
            <a:r>
              <a:rPr lang="de-DE" dirty="0"/>
              <a:t> </a:t>
            </a:r>
            <a:r>
              <a:rPr lang="de-DE" i="1" dirty="0"/>
              <a:t>und Anbau des </a:t>
            </a:r>
            <a:r>
              <a:rPr lang="de-DE" i="1" dirty="0" err="1"/>
              <a:t>Holtzes</a:t>
            </a:r>
            <a:r>
              <a:rPr lang="de-DE" i="1" dirty="0"/>
              <a:t> anzustellen / </a:t>
            </a:r>
            <a:r>
              <a:rPr lang="de-DE" i="1" dirty="0" err="1"/>
              <a:t>daß</a:t>
            </a:r>
            <a:r>
              <a:rPr lang="de-DE" i="1" dirty="0"/>
              <a:t> es eine</a:t>
            </a:r>
            <a:r>
              <a:rPr lang="de-DE" dirty="0"/>
              <a:t> </a:t>
            </a:r>
            <a:r>
              <a:rPr lang="de-DE" dirty="0" err="1"/>
              <a:t>continuier</a:t>
            </a:r>
            <a:r>
              <a:rPr lang="de-DE" i="1" dirty="0" err="1"/>
              <a:t>liche</a:t>
            </a:r>
            <a:r>
              <a:rPr lang="de-DE" i="1" dirty="0"/>
              <a:t> beständige und nachhaltende Nutzung gebe / </a:t>
            </a:r>
            <a:r>
              <a:rPr lang="de-DE" i="1" dirty="0" err="1"/>
              <a:t>weiln</a:t>
            </a:r>
            <a:r>
              <a:rPr lang="de-DE" i="1" dirty="0"/>
              <a:t> es eine </a:t>
            </a:r>
            <a:r>
              <a:rPr lang="de-DE" i="1" dirty="0" err="1"/>
              <a:t>unentberliche</a:t>
            </a:r>
            <a:r>
              <a:rPr lang="de-DE" i="1" dirty="0"/>
              <a:t> Sache ist / ohne welche das Land in seinem Esse</a:t>
            </a:r>
            <a:r>
              <a:rPr lang="de-DE" dirty="0"/>
              <a:t> (im Sinne von Wesen, Dasein, d. Verf.) </a:t>
            </a:r>
            <a:r>
              <a:rPr lang="de-DE" i="1" dirty="0"/>
              <a:t>nicht bleiben mag.“</a:t>
            </a:r>
            <a:r>
              <a:rPr lang="de-DE" dirty="0"/>
              <a:t> (S. 105-106 in der „</a:t>
            </a:r>
            <a:r>
              <a:rPr lang="de-DE" dirty="0" err="1"/>
              <a:t>Sylvicultura</a:t>
            </a:r>
            <a:r>
              <a:rPr lang="de-DE" dirty="0"/>
              <a:t> </a:t>
            </a:r>
            <a:r>
              <a:rPr lang="de-DE" dirty="0" err="1"/>
              <a:t>Oeconomica</a:t>
            </a:r>
            <a:r>
              <a:rPr lang="de-DE" dirty="0"/>
              <a:t>“).</a:t>
            </a:r>
          </a:p>
          <a:p>
            <a:r>
              <a:rPr lang="de-DE" dirty="0"/>
              <a:t>Der vollständige Titel des Werkes lautet: </a:t>
            </a:r>
            <a:r>
              <a:rPr lang="de-DE" i="1" dirty="0"/>
              <a:t>„</a:t>
            </a:r>
            <a:r>
              <a:rPr lang="de-DE" i="1" dirty="0" err="1"/>
              <a:t>Sylvicultura</a:t>
            </a:r>
            <a:r>
              <a:rPr lang="de-DE" i="1" dirty="0"/>
              <a:t> </a:t>
            </a:r>
            <a:r>
              <a:rPr lang="de-DE" i="1" dirty="0" err="1"/>
              <a:t>Oeconomica</a:t>
            </a:r>
            <a:r>
              <a:rPr lang="de-DE" i="1" dirty="0"/>
              <a:t>, oder </a:t>
            </a:r>
            <a:r>
              <a:rPr lang="de-DE" i="1" dirty="0" err="1"/>
              <a:t>haußwirthliche</a:t>
            </a:r>
            <a:r>
              <a:rPr lang="de-DE" i="1" dirty="0"/>
              <a:t> Nachricht und Naturmäßige Anweisung zur Wilden Baum-Zucht, nebst Gründlicher Darstellung, wie </a:t>
            </a:r>
            <a:r>
              <a:rPr lang="de-DE" i="1" dirty="0" err="1"/>
              <a:t>zuförderst</a:t>
            </a:r>
            <a:r>
              <a:rPr lang="de-DE" i="1" dirty="0"/>
              <a:t> durch Göttliches </a:t>
            </a:r>
            <a:r>
              <a:rPr lang="de-DE" i="1" dirty="0" err="1"/>
              <a:t>Benedeyen</a:t>
            </a:r>
            <a:r>
              <a:rPr lang="de-DE" i="1" dirty="0"/>
              <a:t> dem allenthalben und insgemein </a:t>
            </a:r>
            <a:r>
              <a:rPr lang="de-DE" i="1" dirty="0" err="1"/>
              <a:t>einreissenden</a:t>
            </a:r>
            <a:r>
              <a:rPr lang="de-DE" i="1" dirty="0"/>
              <a:t> </a:t>
            </a:r>
            <a:r>
              <a:rPr lang="de-DE" i="1" dirty="0" err="1"/>
              <a:t>Grossen</a:t>
            </a:r>
            <a:r>
              <a:rPr lang="de-DE" i="1" dirty="0"/>
              <a:t> Holtz-Mangel, vermittelst Säe-</a:t>
            </a:r>
            <a:r>
              <a:rPr lang="de-DE" i="1" dirty="0" err="1"/>
              <a:t>Pflantz</a:t>
            </a:r>
            <a:r>
              <a:rPr lang="de-DE" i="1" dirty="0"/>
              <a:t>- und Versetzung </a:t>
            </a:r>
            <a:r>
              <a:rPr lang="de-DE" i="1" dirty="0" err="1"/>
              <a:t>vielerhand</a:t>
            </a:r>
            <a:r>
              <a:rPr lang="de-DE" i="1" dirty="0"/>
              <a:t> Bäume zu </a:t>
            </a:r>
            <a:r>
              <a:rPr lang="de-DE" i="1" dirty="0" err="1"/>
              <a:t>prospicieren</a:t>
            </a:r>
            <a:r>
              <a:rPr lang="de-DE" i="1" dirty="0"/>
              <a:t>, auch also durch Anflug und Wiederwachs des so wohl guten und schleunig anwachsend, als anderen </a:t>
            </a:r>
            <a:r>
              <a:rPr lang="de-DE" i="1" dirty="0" err="1"/>
              <a:t>gewüchsig</a:t>
            </a:r>
            <a:r>
              <a:rPr lang="de-DE" i="1" dirty="0"/>
              <a:t> und nützlichen </a:t>
            </a:r>
            <a:r>
              <a:rPr lang="de-DE" i="1" dirty="0" err="1"/>
              <a:t>Holtzes</a:t>
            </a:r>
            <a:r>
              <a:rPr lang="de-DE" i="1" dirty="0"/>
              <a:t>, ganz öde und abgetriebene Holtz-</a:t>
            </a:r>
            <a:r>
              <a:rPr lang="de-DE" i="1" dirty="0" err="1"/>
              <a:t>Ländereyen</a:t>
            </a:r>
            <a:r>
              <a:rPr lang="de-DE" i="1" dirty="0"/>
              <a:t>, Plätze und Orte wiederum Holzreich, nütz und brauchbar zu machen; </a:t>
            </a:r>
            <a:r>
              <a:rPr lang="de-DE" i="1" dirty="0" err="1"/>
              <a:t>Bevorab</a:t>
            </a:r>
            <a:r>
              <a:rPr lang="de-DE" i="1" dirty="0"/>
              <a:t> von </a:t>
            </a:r>
            <a:r>
              <a:rPr lang="de-DE" i="1" dirty="0" err="1"/>
              <a:t>Saam</a:t>
            </a:r>
            <a:r>
              <a:rPr lang="de-DE" i="1" dirty="0"/>
              <a:t>-Bäumen und wie der wilde Baum-</a:t>
            </a:r>
            <a:r>
              <a:rPr lang="de-DE" i="1" dirty="0" err="1"/>
              <a:t>Saamen</a:t>
            </a:r>
            <a:r>
              <a:rPr lang="de-DE" i="1" dirty="0"/>
              <a:t> zu sammeln, der Grund und Boden zum Säen zuzurichten, solche Saat zu </a:t>
            </a:r>
            <a:r>
              <a:rPr lang="de-DE" i="1" dirty="0" err="1"/>
              <a:t>bewerckstelligen</a:t>
            </a:r>
            <a:r>
              <a:rPr lang="de-DE" i="1" dirty="0"/>
              <a:t>, auch der junge Anflug und Wiederwachs zu beachten. Daneben das sogenannte lebendige, oder Schlag-an Ober- und Unter-Holz </a:t>
            </a:r>
            <a:r>
              <a:rPr lang="de-DE" i="1" dirty="0" err="1"/>
              <a:t>auffzubringen</a:t>
            </a:r>
            <a:r>
              <a:rPr lang="de-DE" i="1" dirty="0"/>
              <a:t> und zu vermehren, welchen </a:t>
            </a:r>
            <a:r>
              <a:rPr lang="de-DE" i="1" dirty="0" err="1"/>
              <a:t>beygefügt</a:t>
            </a:r>
            <a:r>
              <a:rPr lang="de-DE" i="1" dirty="0"/>
              <a:t> die Arten des </a:t>
            </a:r>
            <a:r>
              <a:rPr lang="de-DE" i="1" dirty="0" err="1"/>
              <a:t>Tangel</a:t>
            </a:r>
            <a:r>
              <a:rPr lang="de-DE" i="1" dirty="0"/>
              <a:t>- und Laub Holzes, </a:t>
            </a:r>
            <a:r>
              <a:rPr lang="de-DE" i="1" dirty="0" err="1"/>
              <a:t>thels</a:t>
            </a:r>
            <a:r>
              <a:rPr lang="de-DE" i="1" dirty="0"/>
              <a:t> deren Eigenschafften und was besagtes Holtz für </a:t>
            </a:r>
            <a:r>
              <a:rPr lang="de-DE" i="1" dirty="0" err="1"/>
              <a:t>Saamen</a:t>
            </a:r>
            <a:r>
              <a:rPr lang="de-DE" i="1" dirty="0"/>
              <a:t> trage, auch wie man mit </a:t>
            </a:r>
            <a:r>
              <a:rPr lang="de-DE" i="1" dirty="0" err="1"/>
              <a:t>frembden</a:t>
            </a:r>
            <a:r>
              <a:rPr lang="de-DE" i="1" dirty="0"/>
              <a:t> Baum-Gewächsen sich zu verhalten, ferner wie das Holz zu fällen, zu verkohlen, zu äschern und sonst zu nutzen. Alles zu </a:t>
            </a:r>
            <a:r>
              <a:rPr lang="de-DE" i="1" dirty="0" err="1"/>
              <a:t>nothdürfftiger</a:t>
            </a:r>
            <a:r>
              <a:rPr lang="de-DE" i="1" dirty="0"/>
              <a:t> Versorgung des </a:t>
            </a:r>
            <a:r>
              <a:rPr lang="de-DE" i="1" dirty="0" err="1"/>
              <a:t>Hauß</a:t>
            </a:r>
            <a:r>
              <a:rPr lang="de-DE" i="1" dirty="0"/>
              <a:t>-Bau-Brau-Berg- und </a:t>
            </a:r>
            <a:r>
              <a:rPr lang="de-DE" i="1" dirty="0" err="1"/>
              <a:t>Schmeltz</a:t>
            </a:r>
            <a:r>
              <a:rPr lang="de-DE" i="1" dirty="0"/>
              <a:t>-Wesens, und wie eine immerwährende Holtz-Nutzung, Land und Leuten, auch jedem </a:t>
            </a:r>
            <a:r>
              <a:rPr lang="de-DE" i="1" dirty="0" err="1"/>
              <a:t>Hauß-Wirthe</a:t>
            </a:r>
            <a:r>
              <a:rPr lang="de-DE" i="1" dirty="0"/>
              <a:t> zu unschätzbaren großen </a:t>
            </a:r>
            <a:r>
              <a:rPr lang="de-DE" i="1" dirty="0" err="1"/>
              <a:t>Auffnehmen</a:t>
            </a:r>
            <a:r>
              <a:rPr lang="de-DE" i="1" dirty="0"/>
              <a:t>, pfleglich und füglich zu erzielen und einzuführen, </a:t>
            </a:r>
            <a:r>
              <a:rPr lang="de-DE" i="1" dirty="0" err="1"/>
              <a:t>worbey</a:t>
            </a:r>
            <a:r>
              <a:rPr lang="de-DE" i="1" dirty="0"/>
              <a:t> zugleich eine gründliche Nachricht von den in </a:t>
            </a:r>
            <a:r>
              <a:rPr lang="de-DE" i="1" dirty="0" err="1"/>
              <a:t>Churfl</a:t>
            </a:r>
            <a:r>
              <a:rPr lang="de-DE" i="1" dirty="0"/>
              <a:t>. </a:t>
            </a:r>
            <a:r>
              <a:rPr lang="de-DE" i="1" dirty="0" err="1"/>
              <a:t>Sächß</a:t>
            </a:r>
            <a:r>
              <a:rPr lang="de-DE" i="1" dirty="0"/>
              <a:t>. Landen Gefundenen </a:t>
            </a:r>
            <a:r>
              <a:rPr lang="de-DE" i="1" dirty="0" err="1"/>
              <a:t>Turff</a:t>
            </a:r>
            <a:r>
              <a:rPr lang="de-DE" i="1" dirty="0"/>
              <a:t> Dessen Natürliche Beschaffenheit, </a:t>
            </a:r>
            <a:r>
              <a:rPr lang="de-DE" i="1" dirty="0" err="1"/>
              <a:t>grossen</a:t>
            </a:r>
            <a:r>
              <a:rPr lang="de-DE" i="1" dirty="0"/>
              <a:t> Nutzen, Gebrauch und nützlichen Verkohlung Aus Liebe zu Beförderung des </a:t>
            </a:r>
            <a:r>
              <a:rPr lang="de-DE" i="1" dirty="0" err="1"/>
              <a:t>algemeinen</a:t>
            </a:r>
            <a:r>
              <a:rPr lang="de-DE" i="1" dirty="0"/>
              <a:t> Bestens beschrieben“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1442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ADACF-97E8-1B4E-8438-72478BA96908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7367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/>
              <a:t>von 1960 bis 1997: Fläche: -44,3%, Volumen -90%, Salzgehalt *4</a:t>
            </a:r>
          </a:p>
        </p:txBody>
      </p:sp>
      <p:sp>
        <p:nvSpPr>
          <p:cNvPr id="3174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70C2F8-233A-4751-8406-75BE9F7F46A9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1455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cap="small" dirty="0"/>
              <a:t>Entwicklung</a:t>
            </a:r>
            <a:r>
              <a:rPr lang="de-DE" dirty="0"/>
              <a:t> (nach der Vorsitzenden der Kommission, der damaligen norwegischen Ministerpräsidentin </a:t>
            </a:r>
            <a:r>
              <a:rPr lang="de-DE" cap="small" dirty="0"/>
              <a:t>Gro Harlem Brundtland </a:t>
            </a:r>
            <a:r>
              <a:rPr lang="de-DE" dirty="0"/>
              <a:t>als Brundtland-Bericht bezeichnet</a:t>
            </a:r>
          </a:p>
          <a:p>
            <a:r>
              <a:rPr lang="de-DE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Nationaler Aktionsplan Bildung für nachhaltige Entwicklung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ADACF-97E8-1B4E-8438-72478BA96908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07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576221-A33C-49B3-AF43-B38AF5E573BC}" type="slidenum">
              <a:rPr lang="de-DE" altLang="de-DE" sz="1200" smtClean="0">
                <a:latin typeface="Times New Roman" pitchFamily="18" charset="0"/>
              </a:rPr>
              <a:pPr eaLnBrk="1" hangingPunct="1"/>
              <a:t>6</a:t>
            </a:fld>
            <a:endParaRPr lang="de-DE" altLang="de-DE" sz="1200">
              <a:latin typeface="Times New Roman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Notizenplatzhalter 4"/>
          <p:cNvSpPr>
            <a:spLocks noGrp="1"/>
          </p:cNvSpPr>
          <p:nvPr/>
        </p:nvSpPr>
        <p:spPr bwMode="auto">
          <a:xfrm>
            <a:off x="889000" y="4714875"/>
            <a:ext cx="4891088" cy="4465638"/>
          </a:xfrm>
          <a:prstGeom prst="rect">
            <a:avLst/>
          </a:prstGeom>
        </p:spPr>
        <p:txBody>
          <a:bodyPr lIns="94838" tIns="47419" rIns="94838" bIns="47419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/>
          </a:p>
        </p:txBody>
      </p:sp>
      <p:sp>
        <p:nvSpPr>
          <p:cNvPr id="2" name="Notizen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Nachhaltiger Gewinn</a:t>
            </a:r>
          </a:p>
          <a:p>
            <a:r>
              <a:rPr lang="de-DE" dirty="0"/>
              <a:t>Nachhaltige Gewichtsreduktion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2909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Von</a:t>
            </a:r>
            <a:r>
              <a:rPr lang="de-DE" baseline="0" dirty="0"/>
              <a:t> der TBL zum Sechseck</a:t>
            </a:r>
          </a:p>
          <a:p>
            <a:endParaRPr lang="de-DE" baseline="0" dirty="0"/>
          </a:p>
          <a:p>
            <a:r>
              <a:rPr lang="de-DE" baseline="0" dirty="0"/>
              <a:t>Hier Fokus auf Umweltressourcen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ADACF-97E8-1B4E-8438-72478BA9690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4747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3D315-2CB7-43C6-B271-E44ED572B2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62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3D315-2CB7-43C6-B271-E44ED572B2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48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2624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69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886200" y="4826794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73504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6534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444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1766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style, Click to edit Master title style 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2591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19283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67694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382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552" y="1200150"/>
            <a:ext cx="3956248" cy="3315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15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509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552" y="1151335"/>
            <a:ext cx="3957836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552" y="1631156"/>
            <a:ext cx="3957836" cy="28818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009" y="1653648"/>
            <a:ext cx="4041775" cy="28623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729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55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904" y="303498"/>
            <a:ext cx="5040560" cy="59406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67595"/>
            <a:ext cx="5111750" cy="334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552" y="1167595"/>
            <a:ext cx="2925962" cy="33483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570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63688" y="10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63688" y="424593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299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62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599" y="205978"/>
            <a:ext cx="6164363" cy="745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style, Click to edit Master title style  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552" y="1200150"/>
            <a:ext cx="8136904" cy="3315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014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5" r:id="rId9"/>
    <p:sldLayoutId id="2147483662" r:id="rId10"/>
    <p:sldLayoutId id="2147483663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A373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719690"/>
            <a:ext cx="8640960" cy="1140092"/>
          </a:xfrm>
        </p:spPr>
        <p:txBody>
          <a:bodyPr/>
          <a:lstStyle/>
          <a:p>
            <a:r>
              <a:rPr lang="de-DE" sz="4000" dirty="0"/>
              <a:t>Nachhaltiges Ressourcenmanagement –acht Thesen</a:t>
            </a:r>
            <a:br>
              <a:rPr lang="de-DE" sz="4000" dirty="0"/>
            </a:br>
            <a:endParaRPr lang="de-D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129508"/>
            <a:ext cx="7612868" cy="1314450"/>
          </a:xfrm>
        </p:spPr>
        <p:txBody>
          <a:bodyPr/>
          <a:lstStyle/>
          <a:p>
            <a:r>
              <a:rPr lang="de-DE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Tag der Nachhaltigkeit, 18. November 2019</a:t>
            </a:r>
          </a:p>
          <a:p>
            <a:r>
              <a:rPr lang="de-DE" dirty="0"/>
              <a:t>Prof. Dr. Edeltraud </a:t>
            </a:r>
            <a:r>
              <a:rPr lang="en-US" dirty="0"/>
              <a:t>Günther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8149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9E97BA-21B6-4DC5-9B7E-92A61A5EE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Belastungsgrenzen unseres Planeten</a:t>
            </a:r>
            <a:endParaRPr lang="x-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B00FDE-C516-430C-ABDB-B239BF77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157" y="915566"/>
            <a:ext cx="5449356" cy="41122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F39F752-4BA8-4ED1-910B-BF7141BACAB8}"/>
              </a:ext>
            </a:extLst>
          </p:cNvPr>
          <p:cNvSpPr/>
          <p:nvPr/>
        </p:nvSpPr>
        <p:spPr>
          <a:xfrm rot="16200000">
            <a:off x="6824595" y="2335380"/>
            <a:ext cx="387183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https://www.bmu.de/themen/nachhaltigkeit-internationales-digitalisierung/nachhaltige-entwicklung/integriertes-umweltprogramm-2030/planetare-belastbarkeitsgrenzen/</a:t>
            </a:r>
            <a:endParaRPr lang="x-none" sz="1100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xmlns="" id="{84A8C441-EA77-4A81-BDF0-915B14C7132B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4558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69BFCE-0BD7-4B54-A5BF-768965120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599" y="205978"/>
            <a:ext cx="6809929" cy="745592"/>
          </a:xfrm>
        </p:spPr>
        <p:txBody>
          <a:bodyPr>
            <a:noAutofit/>
          </a:bodyPr>
          <a:lstStyle/>
          <a:p>
            <a:r>
              <a:rPr lang="de-DE" sz="2400" dirty="0"/>
              <a:t>Nachhaltigkeitsverständnis von PRISMA – </a:t>
            </a:r>
            <a:br>
              <a:rPr lang="de-DE" sz="2400" dirty="0"/>
            </a:br>
            <a:r>
              <a:rPr lang="de-DE" sz="2400" dirty="0"/>
              <a:t>Zentrum für Nachhaltigkeitsbewertung und -politik</a:t>
            </a:r>
            <a:endParaRPr lang="x-none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599AF2-C5E3-4F04-BBF4-D06BCF179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sz="2400" dirty="0"/>
              <a:t>Mission:</a:t>
            </a:r>
          </a:p>
          <a:p>
            <a:pPr marL="0" indent="0">
              <a:buNone/>
            </a:pPr>
            <a:r>
              <a:rPr lang="de-DE" sz="2400" dirty="0"/>
              <a:t>„Wir forschen zur Nachhaltigkeitsbewertung und -politik, d. h. zu Grundlagen der Messung und Bewertung einer </a:t>
            </a:r>
            <a:r>
              <a:rPr lang="de-DE" sz="2400" u="sng" dirty="0"/>
              <a:t>ökonomisch</a:t>
            </a:r>
            <a:r>
              <a:rPr lang="de-DE" sz="2400" dirty="0"/>
              <a:t> erfolgreichen sowie </a:t>
            </a:r>
            <a:r>
              <a:rPr lang="de-DE" sz="2400" u="sng" dirty="0"/>
              <a:t>ökologisch</a:t>
            </a:r>
            <a:r>
              <a:rPr lang="de-DE" sz="2400" dirty="0"/>
              <a:t> und </a:t>
            </a:r>
            <a:r>
              <a:rPr lang="de-DE" sz="2400" u="sng" dirty="0"/>
              <a:t>sozial</a:t>
            </a:r>
            <a:r>
              <a:rPr lang="de-DE" sz="2400" dirty="0"/>
              <a:t> verträglichen, langfristigen Entwicklung unter Berücksichtigung </a:t>
            </a:r>
            <a:r>
              <a:rPr lang="de-DE" sz="2400" u="sng" dirty="0"/>
              <a:t>räumlicher</a:t>
            </a:r>
            <a:r>
              <a:rPr lang="de-DE" sz="2400" dirty="0"/>
              <a:t> und </a:t>
            </a:r>
            <a:r>
              <a:rPr lang="de-DE" sz="2400" u="sng" dirty="0"/>
              <a:t>zeitlicher</a:t>
            </a:r>
            <a:r>
              <a:rPr lang="de-DE" sz="2400" dirty="0"/>
              <a:t> Gegebenheiten einschließlich Transfer in Politik, Wirtschaft und Gesellschaft.“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/>
              <a:t>Bewertungsobjekte:</a:t>
            </a:r>
          </a:p>
          <a:p>
            <a:pPr marL="0" indent="0">
              <a:buNone/>
            </a:pPr>
            <a:r>
              <a:rPr lang="de-DE" sz="2400" dirty="0"/>
              <a:t>Systeme, Institutionen, Organisationen und Individuen sowie</a:t>
            </a:r>
            <a:br>
              <a:rPr lang="de-DE" sz="2400" dirty="0"/>
            </a:br>
            <a:r>
              <a:rPr lang="de-DE" sz="2400" dirty="0"/>
              <a:t>Produkte, Prozesse und Materialien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8B50B94-8B1B-4F80-A58C-D1E25825264C}"/>
              </a:ext>
            </a:extLst>
          </p:cNvPr>
          <p:cNvSpPr/>
          <p:nvPr/>
        </p:nvSpPr>
        <p:spPr>
          <a:xfrm>
            <a:off x="5876819" y="4362218"/>
            <a:ext cx="2776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www.tu-dresden.de/prisma</a:t>
            </a:r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1D65371E-C1AB-4057-B69E-A0080B344BAA}"/>
              </a:ext>
            </a:extLst>
          </p:cNvPr>
          <p:cNvSpPr/>
          <p:nvPr/>
        </p:nvSpPr>
        <p:spPr>
          <a:xfrm>
            <a:off x="2987824" y="3579862"/>
            <a:ext cx="172819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xmlns="" id="{62B2EA5E-F055-4483-9A6E-D6957819EA05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269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DCFC11-BE7C-4136-B68A-F8655543D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Organisationsperspektive von Ressourcen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D934ED-A6CE-4F33-AB09-4AB6210DC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de-DE" dirty="0"/>
          </a:p>
          <a:p>
            <a:r>
              <a:rPr lang="de-DE" b="1" dirty="0"/>
              <a:t>Produktivfaktoren</a:t>
            </a:r>
            <a:r>
              <a:rPr lang="de-DE" dirty="0"/>
              <a:t>, ohne deren Mitwirkung die betriebliche Leistungserstellung nicht möglich ist (vgl. GUTENBERG 1983, S. 2 f.)</a:t>
            </a:r>
          </a:p>
          <a:p>
            <a:endParaRPr lang="de-DE" dirty="0"/>
          </a:p>
          <a:p>
            <a:endParaRPr lang="de-DE" b="1" dirty="0"/>
          </a:p>
          <a:p>
            <a:r>
              <a:rPr lang="de-DE" b="1" dirty="0"/>
              <a:t>VRINE-Kriterien nach Barney: </a:t>
            </a:r>
            <a:br>
              <a:rPr lang="de-DE" b="1" dirty="0"/>
            </a:br>
            <a:r>
              <a:rPr lang="de-DE" b="1" dirty="0"/>
              <a:t>V</a:t>
            </a:r>
            <a:r>
              <a:rPr lang="de-DE" dirty="0"/>
              <a:t>aluable (wertvoll), </a:t>
            </a:r>
            <a:r>
              <a:rPr lang="de-DE" b="1" dirty="0"/>
              <a:t>R</a:t>
            </a:r>
            <a:r>
              <a:rPr lang="de-DE" dirty="0"/>
              <a:t>are (selten), </a:t>
            </a:r>
            <a:r>
              <a:rPr lang="de-DE" b="1" dirty="0"/>
              <a:t>I</a:t>
            </a:r>
            <a:r>
              <a:rPr lang="de-DE" dirty="0"/>
              <a:t>mperfectly imitable (nicht-imitierbar), </a:t>
            </a:r>
            <a:r>
              <a:rPr lang="de-DE" b="1" dirty="0"/>
              <a:t>N</a:t>
            </a:r>
            <a:r>
              <a:rPr lang="de-DE" dirty="0"/>
              <a:t>ot substitutable (nicht-substituierbar), </a:t>
            </a:r>
            <a:r>
              <a:rPr lang="de-DE" b="1" dirty="0"/>
              <a:t>E</a:t>
            </a:r>
            <a:r>
              <a:rPr lang="de-DE" dirty="0"/>
              <a:t>xploitable (verwertbar) (Barney 1991; Barney 2001)</a:t>
            </a:r>
          </a:p>
          <a:p>
            <a:endParaRPr lang="x-none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xmlns="" id="{A49D072A-49B0-42A0-8232-6F252E602AA2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935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Unternehmensressourcen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5656"/>
            <a:ext cx="6676525" cy="395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 rot="16200000">
            <a:off x="7322198" y="3032803"/>
            <a:ext cx="285253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25" dirty="0"/>
              <a:t>International Integrated Reporting Council (Hrsg.) (2013): The Integrated Reporting Framework. www.iirc.org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14BA4970-0158-4BEC-AC11-AD2DBD2B48B2}"/>
              </a:ext>
            </a:extLst>
          </p:cNvPr>
          <p:cNvSpPr/>
          <p:nvPr/>
        </p:nvSpPr>
        <p:spPr>
          <a:xfrm>
            <a:off x="1706015" y="3921900"/>
            <a:ext cx="936104" cy="2340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xmlns="" id="{0759E6C1-1768-454D-A1BD-EA5130490D1D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36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Acht Thesen:</a:t>
            </a:r>
            <a:br>
              <a:rPr lang="de-DE" dirty="0"/>
            </a:br>
            <a:r>
              <a:rPr lang="de-DE" dirty="0"/>
              <a:t>N</a:t>
            </a:r>
            <a:r>
              <a:rPr lang="de-DE" baseline="0" dirty="0"/>
              <a:t>achhaltiges Ressourcenmanagement ...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/>
        </p:nvSpPr>
        <p:spPr bwMode="auto">
          <a:xfrm>
            <a:off x="3624263" y="4829175"/>
            <a:ext cx="2352675" cy="228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 smtClean="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825" dirty="0"/>
              <a:t>Betriebliche Umweltökonomie</a:t>
            </a:r>
          </a:p>
        </p:txBody>
      </p:sp>
      <p:sp>
        <p:nvSpPr>
          <p:cNvPr id="6" name="Vertikaler Bildlauf 5"/>
          <p:cNvSpPr/>
          <p:nvPr/>
        </p:nvSpPr>
        <p:spPr>
          <a:xfrm>
            <a:off x="1619672" y="1059582"/>
            <a:ext cx="7315200" cy="3810000"/>
          </a:xfrm>
          <a:prstGeom prst="verticalScroll">
            <a:avLst/>
          </a:prstGeom>
          <a:solidFill>
            <a:srgbClr val="FFFFCC"/>
          </a:solidFill>
          <a:ln>
            <a:solidFill>
              <a:srgbClr val="C0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7175" indent="-257175">
              <a:spcBef>
                <a:spcPct val="20000"/>
              </a:spcBef>
              <a:buFont typeface="+mj-lt"/>
              <a:buAutoNum type="arabicPeriod"/>
            </a:pPr>
            <a:endParaRPr lang="de-DE" sz="600" kern="0" dirty="0">
              <a:solidFill>
                <a:srgbClr val="001D4B"/>
              </a:solidFill>
              <a:latin typeface="Franklin Gothic Demi" panose="020B0703020102020204" pitchFamily="34" charset="0"/>
              <a:cs typeface="Arial"/>
            </a:endParaRP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lenkt die Aufmerksamkeit auf Kondukte wie Abfall und Abwasser.</a:t>
            </a:r>
          </a:p>
          <a:p>
            <a:endParaRPr lang="de-DE" sz="1350" dirty="0">
              <a:latin typeface="Franklin Gothic Demi" panose="020B0703020102020204" pitchFamily="34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xmlns="" id="{41B2FCB4-BB77-41E4-96A4-1F873605F7DE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2310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5A6C7-32F9-4D1F-82C8-4AFBDA78C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Materialflusskostenrechnung</a:t>
            </a:r>
            <a:br>
              <a:rPr lang="de-DE" dirty="0"/>
            </a:br>
            <a:r>
              <a:rPr lang="de-DE" dirty="0"/>
              <a:t>DIN EN ISO 14051</a:t>
            </a:r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DEB1AA-696D-4DF6-9B8F-2DC48878C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9396"/>
            <a:ext cx="9144000" cy="3094562"/>
          </a:xfrm>
          <a:prstGeom prst="rect">
            <a:avLst/>
          </a:prstGeom>
        </p:spPr>
      </p:pic>
      <p:pic>
        <p:nvPicPr>
          <p:cNvPr id="5" name="Picture 8" descr="https://berrypom.mw.tu-dresden.de/images/Beeren%2002.JPG">
            <a:extLst>
              <a:ext uri="{FF2B5EF4-FFF2-40B4-BE49-F238E27FC236}">
                <a16:creationId xmlns:a16="http://schemas.microsoft.com/office/drawing/2014/main" xmlns="" id="{2CEF06FC-5AEB-40E8-941A-046A8CD3B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7814"/>
            <a:ext cx="1465459" cy="97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berrypom.mw.tu-dresden.de/images/Muffins%205.JPG">
            <a:extLst>
              <a:ext uri="{FF2B5EF4-FFF2-40B4-BE49-F238E27FC236}">
                <a16:creationId xmlns:a16="http://schemas.microsoft.com/office/drawing/2014/main" xmlns="" id="{05B30FD9-5882-451B-B3BC-810AAF865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180" y="830917"/>
            <a:ext cx="1556820" cy="103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BF76419-4DD7-49AF-8ABE-F0CFDB3547F6}"/>
              </a:ext>
            </a:extLst>
          </p:cNvPr>
          <p:cNvSpPr/>
          <p:nvPr/>
        </p:nvSpPr>
        <p:spPr>
          <a:xfrm>
            <a:off x="7740352" y="3723878"/>
            <a:ext cx="1296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3">
                    <a:lumMod val="75000"/>
                  </a:schemeClr>
                </a:solidFill>
              </a:rPr>
              <a:t>Viehfutter</a:t>
            </a:r>
            <a:endParaRPr lang="x-none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de-DE" dirty="0">
                <a:solidFill>
                  <a:schemeClr val="accent3">
                    <a:lumMod val="75000"/>
                  </a:schemeClr>
                </a:solidFill>
              </a:rPr>
              <a:t>Biogas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B1A6835-8D68-427C-846F-E7ACEE46983D}"/>
              </a:ext>
            </a:extLst>
          </p:cNvPr>
          <p:cNvSpPr/>
          <p:nvPr/>
        </p:nvSpPr>
        <p:spPr>
          <a:xfrm>
            <a:off x="4860032" y="4623734"/>
            <a:ext cx="33016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https://berrypom.mw.tu-dresden.de/</a:t>
            </a:r>
            <a:endParaRPr lang="x-none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0FC4DF7-6226-457F-AD48-D3E89D4880DF}"/>
              </a:ext>
            </a:extLst>
          </p:cNvPr>
          <p:cNvSpPr/>
          <p:nvPr/>
        </p:nvSpPr>
        <p:spPr>
          <a:xfrm>
            <a:off x="5292080" y="917948"/>
            <a:ext cx="2321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- 58% CO</a:t>
            </a:r>
            <a:r>
              <a:rPr lang="de-DE" b="1" baseline="-25000" dirty="0">
                <a:solidFill>
                  <a:srgbClr val="FF0000"/>
                </a:solidFill>
              </a:rPr>
              <a:t>2</a:t>
            </a:r>
            <a:r>
              <a:rPr lang="de-DE" b="1" dirty="0">
                <a:solidFill>
                  <a:srgbClr val="FF0000"/>
                </a:solidFill>
              </a:rPr>
              <a:t>-Emissionen</a:t>
            </a:r>
            <a:r>
              <a:rPr lang="de-DE" dirty="0">
                <a:solidFill>
                  <a:srgbClr val="FF0000"/>
                </a:solidFill>
              </a:rPr>
              <a:t> </a:t>
            </a:r>
            <a:endParaRPr lang="x-none" dirty="0">
              <a:solidFill>
                <a:srgbClr val="FF0000"/>
              </a:solidFill>
            </a:endParaRP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xmlns="" id="{16670EAF-CC0B-47B9-A2E8-C388B2336653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403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Acht Thesen:</a:t>
            </a:r>
            <a:br>
              <a:rPr lang="de-DE" dirty="0"/>
            </a:br>
            <a:r>
              <a:rPr lang="de-DE" dirty="0"/>
              <a:t>N</a:t>
            </a:r>
            <a:r>
              <a:rPr lang="de-DE" baseline="0" dirty="0"/>
              <a:t>achhaltiges Ressourcenmanagement ...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/>
        </p:nvSpPr>
        <p:spPr bwMode="auto">
          <a:xfrm>
            <a:off x="3624263" y="4829175"/>
            <a:ext cx="2352675" cy="228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 smtClean="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825" dirty="0"/>
              <a:t>Betriebliche Umweltökonomie</a:t>
            </a:r>
          </a:p>
        </p:txBody>
      </p:sp>
      <p:sp>
        <p:nvSpPr>
          <p:cNvPr id="6" name="Vertikaler Bildlauf 5"/>
          <p:cNvSpPr/>
          <p:nvPr/>
        </p:nvSpPr>
        <p:spPr>
          <a:xfrm>
            <a:off x="1619672" y="1059582"/>
            <a:ext cx="7315200" cy="3810000"/>
          </a:xfrm>
          <a:prstGeom prst="verticalScroll">
            <a:avLst/>
          </a:prstGeom>
          <a:solidFill>
            <a:srgbClr val="FFFFCC"/>
          </a:solidFill>
          <a:ln>
            <a:solidFill>
              <a:srgbClr val="C0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7175" indent="-257175">
              <a:spcBef>
                <a:spcPct val="20000"/>
              </a:spcBef>
              <a:buFont typeface="+mj-lt"/>
              <a:buAutoNum type="arabicPeriod"/>
            </a:pPr>
            <a:endParaRPr lang="de-DE" sz="600" kern="0" dirty="0">
              <a:solidFill>
                <a:srgbClr val="001D4B"/>
              </a:solidFill>
              <a:latin typeface="Franklin Gothic Demi" panose="020B0703020102020204" pitchFamily="34" charset="0"/>
              <a:cs typeface="Arial"/>
            </a:endParaRP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lenkt die Aufmerksamkeit auf Kondukte wie Abfall und Abwasser.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bezieht die Stakeholder ein.</a:t>
            </a:r>
          </a:p>
          <a:p>
            <a:endParaRPr lang="de-DE" sz="1350" dirty="0">
              <a:latin typeface="Franklin Gothic Demi" panose="020B0703020102020204" pitchFamily="34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xmlns="" id="{0AD62455-AD07-437D-97CE-B9066187733C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2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0404D-E3D2-42AF-BE9D-705F5ABC2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599" y="205978"/>
            <a:ext cx="6164363" cy="745592"/>
          </a:xfrm>
        </p:spPr>
        <p:txBody>
          <a:bodyPr>
            <a:normAutofit fontScale="90000"/>
          </a:bodyPr>
          <a:lstStyle/>
          <a:p>
            <a:r>
              <a:rPr lang="de-DE" dirty="0"/>
              <a:t>Mikroschadstoffe im Abwasser – </a:t>
            </a:r>
            <a:br>
              <a:rPr lang="de-DE" dirty="0"/>
            </a:br>
            <a:r>
              <a:rPr lang="de-DE" dirty="0"/>
              <a:t>relevante Akteure</a:t>
            </a:r>
            <a:endParaRPr lang="x-none" dirty="0"/>
          </a:p>
        </p:txBody>
      </p:sp>
      <p:graphicFrame>
        <p:nvGraphicFramePr>
          <p:cNvPr id="4" name="Inhaltsplatzhalter 5">
            <a:extLst>
              <a:ext uri="{FF2B5EF4-FFF2-40B4-BE49-F238E27FC236}">
                <a16:creationId xmlns:a16="http://schemas.microsoft.com/office/drawing/2014/main" xmlns="" id="{8BE33582-AE4F-4BA0-A1CD-9FD7426A2C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5954116"/>
              </p:ext>
            </p:extLst>
          </p:nvPr>
        </p:nvGraphicFramePr>
        <p:xfrm>
          <a:off x="2959050" y="411510"/>
          <a:ext cx="5141342" cy="5115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VOLTAREN GEL">
            <a:extLst>
              <a:ext uri="{FF2B5EF4-FFF2-40B4-BE49-F238E27FC236}">
                <a16:creationId xmlns:a16="http://schemas.microsoft.com/office/drawing/2014/main" xmlns="" id="{64D689A2-7952-474D-97F7-A29369FF5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31100"/>
          <a:stretch/>
        </p:blipFill>
        <p:spPr bwMode="auto">
          <a:xfrm rot="21033686">
            <a:off x="441684" y="1699646"/>
            <a:ext cx="190500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9006631-19C8-4950-8C79-67F1C390C9BB}"/>
              </a:ext>
            </a:extLst>
          </p:cNvPr>
          <p:cNvSpPr/>
          <p:nvPr/>
        </p:nvSpPr>
        <p:spPr>
          <a:xfrm>
            <a:off x="5910437" y="4660431"/>
            <a:ext cx="266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https://www.mikro-modell.de/</a:t>
            </a:r>
            <a:endParaRPr lang="x-none" sz="1400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xmlns="" id="{4D33383C-71E8-478C-8E12-883999DD6A18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21C874-9715-4865-9500-1520C66FAE28}"/>
              </a:ext>
            </a:extLst>
          </p:cNvPr>
          <p:cNvSpPr txBox="1"/>
          <p:nvPr/>
        </p:nvSpPr>
        <p:spPr>
          <a:xfrm>
            <a:off x="467544" y="2552747"/>
            <a:ext cx="16561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https://www.voltaren.de/</a:t>
            </a:r>
          </a:p>
        </p:txBody>
      </p:sp>
    </p:spTree>
    <p:extLst>
      <p:ext uri="{BB962C8B-B14F-4D97-AF65-F5344CB8AC3E}">
        <p14:creationId xmlns:p14="http://schemas.microsoft.com/office/powerpoint/2010/main" val="2241727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Acht Thesen:</a:t>
            </a:r>
            <a:br>
              <a:rPr lang="de-DE" dirty="0"/>
            </a:br>
            <a:r>
              <a:rPr lang="de-DE" dirty="0"/>
              <a:t>N</a:t>
            </a:r>
            <a:r>
              <a:rPr lang="de-DE" baseline="0" dirty="0"/>
              <a:t>achhaltiges Ressourcenmanagement ...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/>
        </p:nvSpPr>
        <p:spPr bwMode="auto">
          <a:xfrm>
            <a:off x="3624263" y="4829175"/>
            <a:ext cx="2352675" cy="228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 smtClean="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825" dirty="0"/>
              <a:t>Betriebliche Umweltökonomie</a:t>
            </a:r>
          </a:p>
        </p:txBody>
      </p:sp>
      <p:sp>
        <p:nvSpPr>
          <p:cNvPr id="6" name="Vertikaler Bildlauf 5"/>
          <p:cNvSpPr/>
          <p:nvPr/>
        </p:nvSpPr>
        <p:spPr>
          <a:xfrm>
            <a:off x="1619672" y="1059582"/>
            <a:ext cx="7315200" cy="3810000"/>
          </a:xfrm>
          <a:prstGeom prst="verticalScroll">
            <a:avLst/>
          </a:prstGeom>
          <a:solidFill>
            <a:srgbClr val="FFFFCC"/>
          </a:solidFill>
          <a:ln>
            <a:solidFill>
              <a:srgbClr val="C0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7175" indent="-257175">
              <a:spcBef>
                <a:spcPct val="20000"/>
              </a:spcBef>
              <a:buFont typeface="+mj-lt"/>
              <a:buAutoNum type="arabicPeriod"/>
            </a:pPr>
            <a:endParaRPr lang="de-DE" sz="600" kern="0" dirty="0">
              <a:solidFill>
                <a:srgbClr val="001D4B"/>
              </a:solidFill>
              <a:latin typeface="Franklin Gothic Demi" panose="020B0703020102020204" pitchFamily="34" charset="0"/>
              <a:cs typeface="Arial"/>
            </a:endParaRP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lenkt die Aufmerksamkeit auf Kondukte wie Abfall und Abwasser.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bezieht die Stakeholder ein.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wird mit dem Controlling verknüpft.</a:t>
            </a:r>
          </a:p>
          <a:p>
            <a:endParaRPr lang="de-DE" sz="1350" dirty="0">
              <a:latin typeface="Franklin Gothic Demi" panose="020B0703020102020204" pitchFamily="34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xmlns="" id="{74805E22-0D6E-4888-8D38-8B7DBC8648E0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3019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4599" y="205978"/>
            <a:ext cx="6464791" cy="745592"/>
          </a:xfrm>
        </p:spPr>
        <p:txBody>
          <a:bodyPr>
            <a:normAutofit fontScale="90000"/>
          </a:bodyPr>
          <a:lstStyle/>
          <a:p>
            <a:r>
              <a:rPr lang="de-DE" dirty="0"/>
              <a:t>Kosten des Handelns und des Nicht-Handelns – ISO 14007</a:t>
            </a:r>
          </a:p>
        </p:txBody>
      </p:sp>
      <p:graphicFrame>
        <p:nvGraphicFramePr>
          <p:cNvPr id="61" name="Diagramm 60"/>
          <p:cNvGraphicFramePr/>
          <p:nvPr>
            <p:extLst>
              <p:ext uri="{D42A27DB-BD31-4B8C-83A1-F6EECF244321}">
                <p14:modId xmlns:p14="http://schemas.microsoft.com/office/powerpoint/2010/main" val="1398031015"/>
              </p:ext>
            </p:extLst>
          </p:nvPr>
        </p:nvGraphicFramePr>
        <p:xfrm>
          <a:off x="2787729" y="1131590"/>
          <a:ext cx="6464791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0DCEC3-85A7-4901-ACA6-BAE892276F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26344">
            <a:off x="70826" y="2219187"/>
            <a:ext cx="2878180" cy="1564895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xmlns="" id="{30666246-FDAB-445A-953B-D4C1B361CEB9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877B7D6-D1B8-4687-B94D-B2D59BD7B406}"/>
              </a:ext>
            </a:extLst>
          </p:cNvPr>
          <p:cNvSpPr/>
          <p:nvPr/>
        </p:nvSpPr>
        <p:spPr>
          <a:xfrm>
            <a:off x="5508104" y="4784480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/>
              <a:t>https://www.beuth.de/de/norm-entwurf/din-iso-14007/295443626</a:t>
            </a:r>
          </a:p>
        </p:txBody>
      </p:sp>
    </p:spTree>
    <p:extLst>
      <p:ext uri="{BB962C8B-B14F-4D97-AF65-F5344CB8AC3E}">
        <p14:creationId xmlns:p14="http://schemas.microsoft.com/office/powerpoint/2010/main" val="4210000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Grafik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44761"/>
            <a:ext cx="2390775" cy="33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feld 3"/>
          <p:cNvSpPr txBox="1">
            <a:spLocks noChangeArrowheads="1"/>
          </p:cNvSpPr>
          <p:nvPr/>
        </p:nvSpPr>
        <p:spPr bwMode="auto">
          <a:xfrm>
            <a:off x="395536" y="3640452"/>
            <a:ext cx="2962275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125" dirty="0">
                <a:solidFill>
                  <a:schemeClr val="bg1"/>
                </a:solidFill>
              </a:rPr>
              <a:t>von Carlowitz,</a:t>
            </a:r>
            <a:br>
              <a:rPr lang="de-DE" altLang="de-DE" sz="1125" dirty="0">
                <a:solidFill>
                  <a:schemeClr val="bg1"/>
                </a:solidFill>
              </a:rPr>
            </a:br>
            <a:r>
              <a:rPr lang="de-DE" altLang="de-DE" sz="1125" dirty="0">
                <a:solidFill>
                  <a:schemeClr val="bg1"/>
                </a:solidFill>
              </a:rPr>
              <a:t>sächsischer Berghauptmann</a:t>
            </a:r>
          </a:p>
          <a:p>
            <a:pPr eaLnBrk="1" hangingPunct="1"/>
            <a:r>
              <a:rPr lang="de-DE" altLang="de-DE" sz="1125" dirty="0">
                <a:solidFill>
                  <a:schemeClr val="bg1"/>
                </a:solidFill>
              </a:rPr>
              <a:t>1713</a:t>
            </a:r>
          </a:p>
        </p:txBody>
      </p:sp>
      <p:pic>
        <p:nvPicPr>
          <p:cNvPr id="15365" name="Grafik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984" y="944761"/>
            <a:ext cx="2055019" cy="334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453879" y="200025"/>
            <a:ext cx="3161109" cy="28575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endParaRPr lang="de-DE" sz="1650" kern="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367" name="Titel 8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de-DE" dirty="0"/>
              <a:t>Sachsen – Wiege der Nachhaltigkeit</a:t>
            </a:r>
          </a:p>
        </p:txBody>
      </p:sp>
      <p:sp>
        <p:nvSpPr>
          <p:cNvPr id="15368" name="Rechteck 7"/>
          <p:cNvSpPr>
            <a:spLocks noChangeArrowheads="1"/>
          </p:cNvSpPr>
          <p:nvPr/>
        </p:nvSpPr>
        <p:spPr bwMode="auto">
          <a:xfrm>
            <a:off x="5181971" y="2635484"/>
            <a:ext cx="381977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dirty="0"/>
              <a:t>„Wird derhalben die größte Kunst/</a:t>
            </a:r>
            <a:br>
              <a:rPr lang="de-DE" altLang="de-DE" sz="1400" dirty="0"/>
            </a:br>
            <a:r>
              <a:rPr lang="de-DE" altLang="de-DE" sz="1400" dirty="0"/>
              <a:t>Wissenschaft/Fleiß und Einrichtung</a:t>
            </a:r>
            <a:br>
              <a:rPr lang="de-DE" altLang="de-DE" sz="1400" dirty="0"/>
            </a:br>
            <a:r>
              <a:rPr lang="de-DE" altLang="de-DE" sz="1400" dirty="0"/>
              <a:t>hiesiger Lande darinnen beruhen /</a:t>
            </a:r>
            <a:br>
              <a:rPr lang="de-DE" altLang="de-DE" sz="1400" dirty="0"/>
            </a:br>
            <a:r>
              <a:rPr lang="de-DE" altLang="de-DE" sz="1400" dirty="0"/>
              <a:t>wie eine sothane Conservation und Anbau des Holtzes anzustellen / daß es eine </a:t>
            </a:r>
            <a:r>
              <a:rPr lang="de-DE" altLang="de-DE" sz="1400" dirty="0">
                <a:solidFill>
                  <a:srgbClr val="C00000"/>
                </a:solidFill>
              </a:rPr>
              <a:t>continuierliche beständige und nachhaltende Nutzung </a:t>
            </a:r>
            <a:r>
              <a:rPr lang="de-DE" altLang="de-DE" sz="1400" dirty="0"/>
              <a:t>gebe / weiln es eine unentberliche Sache ist / ohne welche das Land in seinem Esse nicht bleiben mag.“ </a:t>
            </a:r>
          </a:p>
        </p:txBody>
      </p:sp>
      <p:pic>
        <p:nvPicPr>
          <p:cNvPr id="10" name="Grafik 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406" y="869628"/>
            <a:ext cx="2214969" cy="150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8DAA239-4600-4249-A40F-EAC2FC2303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3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xmlns="" id="{B0588C8A-838F-4462-91E9-5DC981EBC65F}"/>
              </a:ext>
            </a:extLst>
          </p:cNvPr>
          <p:cNvSpPr txBox="1">
            <a:spLocks/>
          </p:cNvSpPr>
          <p:nvPr/>
        </p:nvSpPr>
        <p:spPr>
          <a:xfrm>
            <a:off x="8822988" y="4691118"/>
            <a:ext cx="357524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8DD759-5427-4DF0-9E97-E0DC8952D763}"/>
              </a:ext>
            </a:extLst>
          </p:cNvPr>
          <p:cNvSpPr txBox="1"/>
          <p:nvPr/>
        </p:nvSpPr>
        <p:spPr>
          <a:xfrm>
            <a:off x="323528" y="4335160"/>
            <a:ext cx="3456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https://de.wikipedia.org/wiki/Hans_Carl_von_Carlowitz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66D8DE-D1FD-4144-922A-C54B3EC506BA}"/>
              </a:ext>
            </a:extLst>
          </p:cNvPr>
          <p:cNvSpPr txBox="1"/>
          <p:nvPr/>
        </p:nvSpPr>
        <p:spPr>
          <a:xfrm>
            <a:off x="5128002" y="4739736"/>
            <a:ext cx="3873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https://www.forstpraxis.de/300-jahre-nachhaltigkeit-sachsen/</a:t>
            </a:r>
          </a:p>
        </p:txBody>
      </p:sp>
    </p:spTree>
    <p:extLst>
      <p:ext uri="{BB962C8B-B14F-4D97-AF65-F5344CB8AC3E}">
        <p14:creationId xmlns:p14="http://schemas.microsoft.com/office/powerpoint/2010/main" val="220547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Acht Thesen:</a:t>
            </a:r>
            <a:br>
              <a:rPr lang="de-DE" dirty="0"/>
            </a:br>
            <a:r>
              <a:rPr lang="de-DE" dirty="0"/>
              <a:t>N</a:t>
            </a:r>
            <a:r>
              <a:rPr lang="de-DE" baseline="0" dirty="0"/>
              <a:t>achhaltiges Ressourcenmanagement ...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/>
        </p:nvSpPr>
        <p:spPr bwMode="auto">
          <a:xfrm>
            <a:off x="3624263" y="4829175"/>
            <a:ext cx="2352675" cy="228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 smtClean="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825" dirty="0"/>
              <a:t>Betriebliche Umweltökonomie</a:t>
            </a:r>
          </a:p>
        </p:txBody>
      </p:sp>
      <p:sp>
        <p:nvSpPr>
          <p:cNvPr id="6" name="Vertikaler Bildlauf 5"/>
          <p:cNvSpPr/>
          <p:nvPr/>
        </p:nvSpPr>
        <p:spPr>
          <a:xfrm>
            <a:off x="1619672" y="1059582"/>
            <a:ext cx="7315200" cy="3810000"/>
          </a:xfrm>
          <a:prstGeom prst="verticalScroll">
            <a:avLst/>
          </a:prstGeom>
          <a:solidFill>
            <a:srgbClr val="FFFFCC"/>
          </a:solidFill>
          <a:ln>
            <a:solidFill>
              <a:srgbClr val="C0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7175" indent="-257175">
              <a:spcBef>
                <a:spcPct val="20000"/>
              </a:spcBef>
              <a:buFont typeface="+mj-lt"/>
              <a:buAutoNum type="arabicPeriod"/>
            </a:pPr>
            <a:endParaRPr lang="de-DE" sz="600" kern="0" dirty="0">
              <a:solidFill>
                <a:srgbClr val="001D4B"/>
              </a:solidFill>
              <a:latin typeface="Franklin Gothic Demi" panose="020B0703020102020204" pitchFamily="34" charset="0"/>
              <a:cs typeface="Arial"/>
            </a:endParaRP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lenkt die Aufmerksamkeit auf Kondukte wie Abfall und Abwasser.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bezieht die Stakeholder ein.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wird mit dem Controlling verknüpft.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regt die Entwicklung von Szenarien an.</a:t>
            </a:r>
          </a:p>
          <a:p>
            <a:endParaRPr lang="de-DE" sz="1350" dirty="0">
              <a:latin typeface="Franklin Gothic Demi" panose="020B0703020102020204" pitchFamily="34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xmlns="" id="{B53BBE5D-059A-4DE4-85AB-F05FB92B72D5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5851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259" y="931311"/>
            <a:ext cx="5168189" cy="4088711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de-DE" dirty="0"/>
              <a:t>Klimawandel in der Region Dresden</a:t>
            </a:r>
          </a:p>
        </p:txBody>
      </p:sp>
      <p:sp>
        <p:nvSpPr>
          <p:cNvPr id="5" name="Rechteck 4"/>
          <p:cNvSpPr/>
          <p:nvPr/>
        </p:nvSpPr>
        <p:spPr>
          <a:xfrm rot="16200000">
            <a:off x="7031838" y="2553650"/>
            <a:ext cx="371475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750" dirty="0"/>
              <a:t>REGKLAM (Hrsg.), 2013. Faktenblatt Klimawandel Dresden. Im Internet verfügbar unter: http://www.regklam.de/fileadmin/Daten_Redaktion/Publikationen/130122_Faktenblatt_Klimawandel-Dresden.pdf, 07.04.2015.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6EE593FD-6071-41F1-9F91-372C77539767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BF80D6-E698-4CB2-B68D-E3402CCC6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48" t="64036" r="57087" b="8688"/>
          <a:stretch/>
        </p:blipFill>
        <p:spPr>
          <a:xfrm>
            <a:off x="179512" y="2975666"/>
            <a:ext cx="2995968" cy="1399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A24F46-D782-47EA-B622-5D60BEAE4312}"/>
              </a:ext>
            </a:extLst>
          </p:cNvPr>
          <p:cNvSpPr txBox="1"/>
          <p:nvPr/>
        </p:nvSpPr>
        <p:spPr>
          <a:xfrm>
            <a:off x="1204011" y="4414119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https://www.faz.net/aktuell/gesellschaft/umwelt/trockenheit-aprilenglut-tut-selten-gut-1439725.html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AB02CFE-AA99-4037-9F30-029B2AEE9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6" y="1131590"/>
            <a:ext cx="3020530" cy="12961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FF19D0B-8304-4293-86B4-1DCCDD129B43}"/>
              </a:ext>
            </a:extLst>
          </p:cNvPr>
          <p:cNvSpPr txBox="1"/>
          <p:nvPr/>
        </p:nvSpPr>
        <p:spPr>
          <a:xfrm>
            <a:off x="1331640" y="2457023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https://urlaub-familieklemm.de/wp/wp-content/uploads/2016/02/Fotolia_61455325_XS.jpg</a:t>
            </a:r>
          </a:p>
        </p:txBody>
      </p:sp>
    </p:spTree>
    <p:extLst>
      <p:ext uri="{BB962C8B-B14F-4D97-AF65-F5344CB8AC3E}">
        <p14:creationId xmlns:p14="http://schemas.microsoft.com/office/powerpoint/2010/main" val="220217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726BE9E-5C04-450C-9F06-A05DDA550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205978"/>
            <a:ext cx="6552728" cy="745592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Dauerhaft</a:t>
            </a:r>
            <a:r>
              <a:rPr lang="en-GB" dirty="0"/>
              <a:t> </a:t>
            </a:r>
            <a:r>
              <a:rPr lang="en-GB" dirty="0" err="1"/>
              <a:t>konservierende</a:t>
            </a:r>
            <a:r>
              <a:rPr lang="en-GB" dirty="0"/>
              <a:t> </a:t>
            </a:r>
            <a:r>
              <a:rPr lang="en-GB" dirty="0" err="1"/>
              <a:t>Bodenbearbeitung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in der </a:t>
            </a:r>
            <a:r>
              <a:rPr lang="en-GB" dirty="0" err="1"/>
              <a:t>Landwirtschaft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9C6FE4-C73C-4984-A2E3-0031717829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7" b="1116"/>
          <a:stretch/>
        </p:blipFill>
        <p:spPr>
          <a:xfrm>
            <a:off x="6588224" y="3188933"/>
            <a:ext cx="2297035" cy="1398489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19E12D6B-C463-4540-817A-54091A418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203598"/>
            <a:ext cx="7056784" cy="38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Sachsen:	 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̴</a:t>
            </a:r>
            <a:r>
              <a:rPr lang="en-US" sz="1600" b="1" dirty="0"/>
              <a:t>60% der </a:t>
            </a:r>
            <a:r>
              <a:rPr lang="en-US" sz="1600" b="1" dirty="0" err="1"/>
              <a:t>Ackerflächen</a:t>
            </a:r>
            <a:r>
              <a:rPr lang="en-US" sz="1600" b="1" dirty="0"/>
              <a:t> </a:t>
            </a:r>
            <a:r>
              <a:rPr lang="en-US" sz="1600" b="1" dirty="0" err="1"/>
              <a:t>potentiell</a:t>
            </a:r>
            <a:r>
              <a:rPr lang="en-US" sz="1600" b="1" dirty="0"/>
              <a:t> </a:t>
            </a:r>
            <a:r>
              <a:rPr lang="en-US" sz="1600" b="1" dirty="0" err="1"/>
              <a:t>wassererosionsgefährdet</a:t>
            </a:r>
            <a:r>
              <a:rPr lang="en-US" sz="1600" b="1" dirty="0"/>
              <a:t> (SMUL)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 err="1"/>
              <a:t>Ziele</a:t>
            </a:r>
            <a:r>
              <a:rPr lang="en-US" sz="1400" dirty="0"/>
              <a:t> </a:t>
            </a:r>
            <a:r>
              <a:rPr lang="en-US" sz="1400" dirty="0" err="1"/>
              <a:t>konservierender</a:t>
            </a:r>
            <a:r>
              <a:rPr lang="en-US" sz="1400" dirty="0"/>
              <a:t> (</a:t>
            </a:r>
            <a:r>
              <a:rPr lang="en-US" sz="1400" dirty="0" err="1"/>
              <a:t>z.B</a:t>
            </a:r>
            <a:r>
              <a:rPr lang="en-US" sz="1400" dirty="0"/>
              <a:t>. Mulch- </a:t>
            </a:r>
            <a:r>
              <a:rPr lang="en-US" sz="1400" dirty="0" err="1"/>
              <a:t>oder</a:t>
            </a:r>
            <a:r>
              <a:rPr lang="en-US" sz="1400" dirty="0"/>
              <a:t> </a:t>
            </a:r>
            <a:r>
              <a:rPr lang="en-US" sz="1400" dirty="0" err="1"/>
              <a:t>Direktsaat</a:t>
            </a:r>
            <a:r>
              <a:rPr lang="en-US" sz="1400" dirty="0"/>
              <a:t>) </a:t>
            </a:r>
            <a:r>
              <a:rPr lang="en-US" sz="1400" dirty="0" err="1"/>
              <a:t>Bodenbearbeitung</a:t>
            </a:r>
            <a:endParaRPr lang="en-US" sz="1400" dirty="0"/>
          </a:p>
          <a:p>
            <a:r>
              <a:rPr lang="en-GB" sz="1400" dirty="0" err="1"/>
              <a:t>Verbesserung</a:t>
            </a:r>
            <a:r>
              <a:rPr lang="en-GB" sz="1400" dirty="0"/>
              <a:t> der </a:t>
            </a:r>
            <a:r>
              <a:rPr lang="en-GB" sz="1400" dirty="0" err="1"/>
              <a:t>Wasserqualität</a:t>
            </a:r>
            <a:r>
              <a:rPr lang="en-GB" sz="1400" dirty="0"/>
              <a:t> </a:t>
            </a:r>
            <a:r>
              <a:rPr lang="en-GB" sz="1400" dirty="0" err="1"/>
              <a:t>durch</a:t>
            </a:r>
            <a:r>
              <a:rPr lang="en-GB" sz="1400" dirty="0"/>
              <a:t> </a:t>
            </a:r>
            <a:r>
              <a:rPr lang="en-GB" sz="1400" dirty="0" err="1"/>
              <a:t>Minderung</a:t>
            </a:r>
            <a:r>
              <a:rPr lang="en-GB" sz="1400" dirty="0"/>
              <a:t> von Wasser- und </a:t>
            </a:r>
            <a:r>
              <a:rPr lang="en-GB" sz="1400" dirty="0" err="1"/>
              <a:t>Winderosion</a:t>
            </a:r>
            <a:endParaRPr lang="en-GB" sz="1400" dirty="0"/>
          </a:p>
          <a:p>
            <a:r>
              <a:rPr lang="en-GB" sz="1400" dirty="0" err="1"/>
              <a:t>Erhalt</a:t>
            </a:r>
            <a:r>
              <a:rPr lang="en-GB" sz="1400" dirty="0"/>
              <a:t> der </a:t>
            </a:r>
            <a:r>
              <a:rPr lang="en-GB" sz="1400" dirty="0" err="1"/>
              <a:t>Bodenfruchtbarkeit</a:t>
            </a:r>
            <a:r>
              <a:rPr lang="en-GB" sz="1400" dirty="0"/>
              <a:t> </a:t>
            </a:r>
            <a:r>
              <a:rPr lang="en-GB" sz="1400" dirty="0" err="1"/>
              <a:t>durch</a:t>
            </a:r>
            <a:r>
              <a:rPr lang="en-GB" sz="1400" dirty="0"/>
              <a:t> </a:t>
            </a:r>
            <a:r>
              <a:rPr lang="en-GB" sz="1400" dirty="0" err="1"/>
              <a:t>Erosionsschutz</a:t>
            </a:r>
            <a:endParaRPr lang="en-GB" sz="1400" dirty="0"/>
          </a:p>
          <a:p>
            <a:r>
              <a:rPr lang="en-GB" sz="1400" dirty="0" err="1"/>
              <a:t>Erhöhung</a:t>
            </a:r>
            <a:r>
              <a:rPr lang="en-GB" sz="1400" dirty="0"/>
              <a:t> der </a:t>
            </a:r>
            <a:r>
              <a:rPr lang="en-GB" sz="1400" dirty="0" err="1"/>
              <a:t>physikalischen</a:t>
            </a:r>
            <a:r>
              <a:rPr lang="en-GB" sz="1400" dirty="0"/>
              <a:t> </a:t>
            </a:r>
            <a:r>
              <a:rPr lang="en-GB" sz="1400" dirty="0" err="1"/>
              <a:t>Bodenfruchtbarkeit</a:t>
            </a:r>
            <a:r>
              <a:rPr lang="en-GB" sz="1400" dirty="0"/>
              <a:t> </a:t>
            </a:r>
            <a:r>
              <a:rPr lang="en-GB" sz="1400" dirty="0" err="1"/>
              <a:t>durch</a:t>
            </a:r>
            <a:r>
              <a:rPr lang="en-GB" sz="1400" dirty="0"/>
              <a:t> </a:t>
            </a:r>
            <a:r>
              <a:rPr lang="en-GB" sz="1400" dirty="0" err="1"/>
              <a:t>verbesserte</a:t>
            </a:r>
            <a:r>
              <a:rPr lang="en-GB" sz="1400" dirty="0"/>
              <a:t> </a:t>
            </a:r>
            <a:r>
              <a:rPr lang="en-GB" sz="1400" dirty="0" err="1"/>
              <a:t>Bodenstruktur</a:t>
            </a:r>
            <a:endParaRPr lang="en-GB" sz="1400" dirty="0"/>
          </a:p>
          <a:p>
            <a:r>
              <a:rPr lang="en-GB" sz="1400" dirty="0" err="1"/>
              <a:t>Klimaschutz</a:t>
            </a:r>
            <a:r>
              <a:rPr lang="en-GB" sz="1400" dirty="0"/>
              <a:t> </a:t>
            </a:r>
            <a:r>
              <a:rPr lang="en-GB" sz="1400" dirty="0" err="1"/>
              <a:t>durch</a:t>
            </a:r>
            <a:r>
              <a:rPr lang="en-GB" sz="1400" dirty="0"/>
              <a:t> </a:t>
            </a:r>
            <a:r>
              <a:rPr lang="en-GB" sz="1400" dirty="0" err="1"/>
              <a:t>Erhöhung</a:t>
            </a:r>
            <a:r>
              <a:rPr lang="en-GB" sz="1400" dirty="0"/>
              <a:t> der </a:t>
            </a:r>
            <a:r>
              <a:rPr lang="en-GB" sz="1400" dirty="0" err="1"/>
              <a:t>Kohlenstoffspeicherung</a:t>
            </a:r>
            <a:endParaRPr lang="en-GB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UNU-FLORES </a:t>
            </a:r>
            <a:r>
              <a:rPr lang="en-US" sz="1400" dirty="0" err="1"/>
              <a:t>untersucht</a:t>
            </a:r>
            <a:r>
              <a:rPr lang="en-US" sz="1400" dirty="0"/>
              <a:t> in </a:t>
            </a:r>
            <a:r>
              <a:rPr lang="en-US" sz="1400" dirty="0" err="1"/>
              <a:t>Kooperation</a:t>
            </a:r>
            <a:r>
              <a:rPr lang="en-US" sz="1400" dirty="0"/>
              <a:t> </a:t>
            </a:r>
            <a:r>
              <a:rPr lang="en-US" sz="1400" dirty="0" err="1"/>
              <a:t>mit</a:t>
            </a:r>
            <a:r>
              <a:rPr lang="en-US" sz="1400" dirty="0"/>
              <a:t> der TU Dresden </a:t>
            </a:r>
            <a:r>
              <a:rPr lang="en-US" sz="1400" dirty="0" err="1"/>
              <a:t>Auswirkungen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auf </a:t>
            </a:r>
            <a:r>
              <a:rPr lang="en-US" sz="1400" dirty="0" err="1"/>
              <a:t>Bodenstruktur</a:t>
            </a:r>
            <a:r>
              <a:rPr lang="en-US" sz="1400" dirty="0"/>
              <a:t>, </a:t>
            </a:r>
            <a:r>
              <a:rPr lang="en-US" sz="1400" dirty="0" err="1"/>
              <a:t>Wasserhaushalt</a:t>
            </a:r>
            <a:r>
              <a:rPr lang="en-US" sz="1400" dirty="0"/>
              <a:t> und </a:t>
            </a:r>
            <a:r>
              <a:rPr lang="en-US" sz="1400" dirty="0" err="1"/>
              <a:t>Kohlenstoff</a:t>
            </a:r>
            <a:r>
              <a:rPr lang="en-US" sz="1400" dirty="0"/>
              <a:t> </a:t>
            </a:r>
            <a:r>
              <a:rPr lang="en-US" sz="1400" dirty="0" err="1"/>
              <a:t>im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 err="1"/>
              <a:t>Mittelsächsischen</a:t>
            </a:r>
            <a:r>
              <a:rPr lang="en-US" sz="1400" dirty="0"/>
              <a:t> </a:t>
            </a:r>
            <a:r>
              <a:rPr lang="en-US" sz="1400" dirty="0" err="1"/>
              <a:t>Lösshügelland</a:t>
            </a:r>
            <a:r>
              <a:rPr lang="en-US" sz="1400" dirty="0"/>
              <a:t> </a:t>
            </a:r>
            <a:r>
              <a:rPr lang="en-US" sz="1400" dirty="0" err="1"/>
              <a:t>durch</a:t>
            </a:r>
            <a:endParaRPr lang="en-US" sz="1400" dirty="0"/>
          </a:p>
          <a:p>
            <a:r>
              <a:rPr lang="en-US" sz="1400" dirty="0" err="1"/>
              <a:t>Messungen</a:t>
            </a:r>
            <a:r>
              <a:rPr lang="en-US" sz="1400" dirty="0"/>
              <a:t> </a:t>
            </a:r>
            <a:r>
              <a:rPr lang="en-US" sz="1400" dirty="0" err="1"/>
              <a:t>im</a:t>
            </a:r>
            <a:r>
              <a:rPr lang="en-US" sz="1400" dirty="0"/>
              <a:t> Feld</a:t>
            </a:r>
          </a:p>
          <a:p>
            <a:r>
              <a:rPr lang="en-US" sz="1400" dirty="0" err="1"/>
              <a:t>Modellierung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EDA422F-60C2-41E1-A8D0-E10D367D96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6" b="5686"/>
          <a:stretch/>
        </p:blipFill>
        <p:spPr>
          <a:xfrm>
            <a:off x="7647499" y="1157381"/>
            <a:ext cx="1233949" cy="1944216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xmlns="" id="{3F2420CA-0060-4D53-9848-C3EA5CF0D92A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851E9C0-13B0-4CF5-A7D9-10B5534DAFF4}"/>
              </a:ext>
            </a:extLst>
          </p:cNvPr>
          <p:cNvSpPr txBox="1"/>
          <p:nvPr/>
        </p:nvSpPr>
        <p:spPr>
          <a:xfrm>
            <a:off x="6300192" y="4708645"/>
            <a:ext cx="41044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Pictures: UNU-FLORES/Janis Kreiselmeier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942841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Acht Thesen:</a:t>
            </a:r>
            <a:br>
              <a:rPr lang="de-DE" dirty="0"/>
            </a:br>
            <a:r>
              <a:rPr lang="de-DE" dirty="0"/>
              <a:t>N</a:t>
            </a:r>
            <a:r>
              <a:rPr lang="de-DE" baseline="0" dirty="0"/>
              <a:t>achhaltiges Ressourcenmanagement ...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/>
        </p:nvSpPr>
        <p:spPr bwMode="auto">
          <a:xfrm>
            <a:off x="3624263" y="4829175"/>
            <a:ext cx="2352675" cy="228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 smtClean="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825" dirty="0"/>
              <a:t>Betriebliche Umweltökonomie</a:t>
            </a:r>
          </a:p>
        </p:txBody>
      </p:sp>
      <p:sp>
        <p:nvSpPr>
          <p:cNvPr id="6" name="Vertikaler Bildlauf 5"/>
          <p:cNvSpPr/>
          <p:nvPr/>
        </p:nvSpPr>
        <p:spPr>
          <a:xfrm>
            <a:off x="1619672" y="1059582"/>
            <a:ext cx="7315200" cy="3810000"/>
          </a:xfrm>
          <a:prstGeom prst="verticalScroll">
            <a:avLst/>
          </a:prstGeom>
          <a:solidFill>
            <a:srgbClr val="FFFFCC"/>
          </a:solidFill>
          <a:ln>
            <a:solidFill>
              <a:srgbClr val="C0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7175" indent="-257175">
              <a:spcBef>
                <a:spcPct val="20000"/>
              </a:spcBef>
              <a:buFont typeface="+mj-lt"/>
              <a:buAutoNum type="arabicPeriod"/>
            </a:pPr>
            <a:endParaRPr lang="de-DE" sz="600" kern="0" dirty="0">
              <a:solidFill>
                <a:srgbClr val="001D4B"/>
              </a:solidFill>
              <a:latin typeface="Franklin Gothic Demi" panose="020B0703020102020204" pitchFamily="34" charset="0"/>
              <a:cs typeface="Arial"/>
            </a:endParaRP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lenkt die Aufmerksamkeit auf Kondukte wie Abfall und Abwasser.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bezieht die Stakeholder ein.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wird mit dem Controlling verknüpft.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regt die Entwicklung von Szenarien an.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nimmt die Wirkungen weltweit Wirkungen in den Blick.</a:t>
            </a:r>
          </a:p>
          <a:p>
            <a:endParaRPr lang="de-DE" sz="1350" dirty="0">
              <a:latin typeface="Franklin Gothic Demi" panose="020B0703020102020204" pitchFamily="34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xmlns="" id="{B482FA46-6333-4A68-B5F5-7BD95F830E33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2879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31C84D-47F6-461C-B41F-0C595FEAE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Safe Use of Waste Water</a:t>
            </a:r>
            <a:endParaRPr lang="x-none" dirty="0"/>
          </a:p>
        </p:txBody>
      </p:sp>
      <p:pic>
        <p:nvPicPr>
          <p:cNvPr id="6146" name="Picture 2" descr="Image result for safe use of waste water unu flores&quot;">
            <a:extLst>
              <a:ext uri="{FF2B5EF4-FFF2-40B4-BE49-F238E27FC236}">
                <a16:creationId xmlns:a16="http://schemas.microsoft.com/office/drawing/2014/main" xmlns="" id="{4485FA87-6960-45B4-A055-E4774AFC8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70756"/>
            <a:ext cx="6012160" cy="30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F06283-77CA-42DD-B136-C7365E031265}"/>
              </a:ext>
            </a:extLst>
          </p:cNvPr>
          <p:cNvSpPr/>
          <p:nvPr/>
        </p:nvSpPr>
        <p:spPr>
          <a:xfrm>
            <a:off x="283357" y="4227934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https://www.youtube.com/watch?v=b0tSmW_2Sv8</a:t>
            </a:r>
            <a:endParaRPr lang="x-none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xmlns="" id="{B6F05091-396C-4D15-8A18-3BF7F9B309A4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9004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Acht Thesen:</a:t>
            </a:r>
            <a:br>
              <a:rPr lang="de-DE" dirty="0"/>
            </a:br>
            <a:r>
              <a:rPr lang="de-DE" dirty="0"/>
              <a:t>N</a:t>
            </a:r>
            <a:r>
              <a:rPr lang="de-DE" baseline="0" dirty="0"/>
              <a:t>achhaltiges Ressourcenmanagement ...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/>
        </p:nvSpPr>
        <p:spPr bwMode="auto">
          <a:xfrm>
            <a:off x="3624263" y="4829175"/>
            <a:ext cx="2352675" cy="228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 smtClean="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825" dirty="0"/>
              <a:t>Betriebliche Umweltökonomie</a:t>
            </a:r>
          </a:p>
        </p:txBody>
      </p:sp>
      <p:sp>
        <p:nvSpPr>
          <p:cNvPr id="6" name="Vertikaler Bildlauf 5"/>
          <p:cNvSpPr/>
          <p:nvPr/>
        </p:nvSpPr>
        <p:spPr>
          <a:xfrm>
            <a:off x="1619672" y="1059582"/>
            <a:ext cx="7315200" cy="3810000"/>
          </a:xfrm>
          <a:prstGeom prst="verticalScroll">
            <a:avLst/>
          </a:prstGeom>
          <a:solidFill>
            <a:srgbClr val="FFFFCC"/>
          </a:solidFill>
          <a:ln>
            <a:solidFill>
              <a:srgbClr val="C0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7175" indent="-257175">
              <a:spcBef>
                <a:spcPct val="20000"/>
              </a:spcBef>
              <a:buFont typeface="+mj-lt"/>
              <a:buAutoNum type="arabicPeriod"/>
            </a:pPr>
            <a:endParaRPr lang="de-DE" sz="600" kern="0" dirty="0">
              <a:solidFill>
                <a:srgbClr val="001D4B"/>
              </a:solidFill>
              <a:latin typeface="Franklin Gothic Demi" panose="020B0703020102020204" pitchFamily="34" charset="0"/>
              <a:cs typeface="Arial"/>
            </a:endParaRP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lenkt die Aufmerksamkeit auf Kondukte wie Abfall und Abwasser.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bezieht die Stakeholder ein.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wird mit dem Controlling verknüpft.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regt die Entwicklung von Szenarien an.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nimmt die Wirkungen weltweit Wirkungen in den Blick.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analysiert Barrieren.</a:t>
            </a:r>
          </a:p>
          <a:p>
            <a:endParaRPr lang="de-DE" sz="1350" dirty="0">
              <a:latin typeface="Franklin Gothic Demi" panose="020B0703020102020204" pitchFamily="34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xmlns="" id="{F84A928A-1257-4054-8CC3-77469459EAC5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8932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1EE3A9-0ABA-424F-B846-B6F3CE271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Befragung zu Barrieren zur Anpassung an den Klimawandel im sächsischen Handwerk</a:t>
            </a:r>
            <a:endParaRPr lang="x-none" dirty="0"/>
          </a:p>
        </p:txBody>
      </p:sp>
      <p:sp>
        <p:nvSpPr>
          <p:cNvPr id="13" name="Rechteck 53">
            <a:extLst>
              <a:ext uri="{FF2B5EF4-FFF2-40B4-BE49-F238E27FC236}">
                <a16:creationId xmlns:a16="http://schemas.microsoft.com/office/drawing/2014/main" xmlns="" id="{1E9CFDE4-5AC7-4AED-8777-8308AC653A6D}"/>
              </a:ext>
            </a:extLst>
          </p:cNvPr>
          <p:cNvSpPr/>
          <p:nvPr/>
        </p:nvSpPr>
        <p:spPr>
          <a:xfrm>
            <a:off x="-190797" y="843558"/>
            <a:ext cx="9525594" cy="4248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6" name="Rechteck 28">
            <a:extLst>
              <a:ext uri="{FF2B5EF4-FFF2-40B4-BE49-F238E27FC236}">
                <a16:creationId xmlns:a16="http://schemas.microsoft.com/office/drawing/2014/main" xmlns="" id="{E32798C2-9A21-4A02-982C-C5396BDF824D}"/>
              </a:ext>
            </a:extLst>
          </p:cNvPr>
          <p:cNvSpPr/>
          <p:nvPr/>
        </p:nvSpPr>
        <p:spPr>
          <a:xfrm>
            <a:off x="4432405" y="4760130"/>
            <a:ext cx="430476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/>
              <a:t>Angelehnt</a:t>
            </a:r>
            <a:r>
              <a:rPr lang="en-US" sz="1050" dirty="0"/>
              <a:t> an Herrmann, Guenther, Journal of Cleaner Production, 2017</a:t>
            </a:r>
            <a:endParaRPr lang="de-DE" sz="1050" dirty="0"/>
          </a:p>
        </p:txBody>
      </p:sp>
      <p:grpSp>
        <p:nvGrpSpPr>
          <p:cNvPr id="59" name="Group 627">
            <a:extLst>
              <a:ext uri="{FF2B5EF4-FFF2-40B4-BE49-F238E27FC236}">
                <a16:creationId xmlns:a16="http://schemas.microsoft.com/office/drawing/2014/main" xmlns="" id="{4E2E1796-21A0-4750-B2D3-3F8537A835B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07704" y="1384524"/>
            <a:ext cx="7007192" cy="3203450"/>
            <a:chOff x="94" y="2876"/>
            <a:chExt cx="2299" cy="1068"/>
          </a:xfrm>
        </p:grpSpPr>
        <p:grpSp>
          <p:nvGrpSpPr>
            <p:cNvPr id="61" name="Group 655">
              <a:extLst>
                <a:ext uri="{FF2B5EF4-FFF2-40B4-BE49-F238E27FC236}">
                  <a16:creationId xmlns:a16="http://schemas.microsoft.com/office/drawing/2014/main" xmlns="" id="{DEA7C807-0CF2-448C-9534-2FCCC72A0A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1" y="2983"/>
              <a:ext cx="862" cy="891"/>
              <a:chOff x="861" y="2983"/>
              <a:chExt cx="862" cy="891"/>
            </a:xfrm>
          </p:grpSpPr>
          <p:sp>
            <p:nvSpPr>
              <p:cNvPr id="91" name="Line 629">
                <a:extLst>
                  <a:ext uri="{FF2B5EF4-FFF2-40B4-BE49-F238E27FC236}">
                    <a16:creationId xmlns:a16="http://schemas.microsoft.com/office/drawing/2014/main" xmlns="" id="{614CA0FD-9358-4720-9459-89EE322F02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2" y="3474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92" name="Line 630">
                <a:extLst>
                  <a:ext uri="{FF2B5EF4-FFF2-40B4-BE49-F238E27FC236}">
                    <a16:creationId xmlns:a16="http://schemas.microsoft.com/office/drawing/2014/main" xmlns="" id="{FFD0873A-9F9E-4E51-AEE1-08FA5D2F96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2" y="3314"/>
                <a:ext cx="142" cy="10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93" name="Line 631">
                <a:extLst>
                  <a:ext uri="{FF2B5EF4-FFF2-40B4-BE49-F238E27FC236}">
                    <a16:creationId xmlns:a16="http://schemas.microsoft.com/office/drawing/2014/main" xmlns="" id="{FCDB2F74-A56A-4D97-A494-84FFBD7159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2" y="3148"/>
                <a:ext cx="284" cy="2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94" name="Line 632">
                <a:extLst>
                  <a:ext uri="{FF2B5EF4-FFF2-40B4-BE49-F238E27FC236}">
                    <a16:creationId xmlns:a16="http://schemas.microsoft.com/office/drawing/2014/main" xmlns="" id="{44B9E878-39B5-4EE6-9938-9829A11C0E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2" y="2983"/>
                <a:ext cx="431" cy="3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95" name="Line 633">
                <a:extLst>
                  <a:ext uri="{FF2B5EF4-FFF2-40B4-BE49-F238E27FC236}">
                    <a16:creationId xmlns:a16="http://schemas.microsoft.com/office/drawing/2014/main" xmlns="" id="{EA270AE5-E626-4B31-8F22-FA44507ECE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2" y="3474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96" name="Line 634">
                <a:extLst>
                  <a:ext uri="{FF2B5EF4-FFF2-40B4-BE49-F238E27FC236}">
                    <a16:creationId xmlns:a16="http://schemas.microsoft.com/office/drawing/2014/main" xmlns="" id="{36060B1E-AD4F-480B-880D-2E6DFA8220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81" y="3422"/>
                <a:ext cx="53" cy="1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97" name="Line 635">
                <a:extLst>
                  <a:ext uri="{FF2B5EF4-FFF2-40B4-BE49-F238E27FC236}">
                    <a16:creationId xmlns:a16="http://schemas.microsoft.com/office/drawing/2014/main" xmlns="" id="{C5F0C388-A002-42EB-A7BD-5786EA7C7E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70" y="3371"/>
                <a:ext cx="106" cy="36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98" name="Line 636">
                <a:extLst>
                  <a:ext uri="{FF2B5EF4-FFF2-40B4-BE49-F238E27FC236}">
                    <a16:creationId xmlns:a16="http://schemas.microsoft.com/office/drawing/2014/main" xmlns="" id="{53459461-12A6-4742-A942-3771421D79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60" y="3320"/>
                <a:ext cx="163" cy="5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99" name="Line 637">
                <a:extLst>
                  <a:ext uri="{FF2B5EF4-FFF2-40B4-BE49-F238E27FC236}">
                    <a16:creationId xmlns:a16="http://schemas.microsoft.com/office/drawing/2014/main" xmlns="" id="{72E5F607-D045-47C0-888E-06B94269D2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2" y="3474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100" name="Line 638">
                <a:extLst>
                  <a:ext uri="{FF2B5EF4-FFF2-40B4-BE49-F238E27FC236}">
                    <a16:creationId xmlns:a16="http://schemas.microsoft.com/office/drawing/2014/main" xmlns="" id="{4606CF42-1CD9-439D-8EF5-D4D5483AC6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02" y="3605"/>
                <a:ext cx="17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101" name="Line 639">
                <a:extLst>
                  <a:ext uri="{FF2B5EF4-FFF2-40B4-BE49-F238E27FC236}">
                    <a16:creationId xmlns:a16="http://schemas.microsoft.com/office/drawing/2014/main" xmlns="" id="{C93E9564-EC9E-4EF6-AA54-5F2F6F65E1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13" y="3736"/>
                <a:ext cx="35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102" name="Line 640">
                <a:extLst>
                  <a:ext uri="{FF2B5EF4-FFF2-40B4-BE49-F238E27FC236}">
                    <a16:creationId xmlns:a16="http://schemas.microsoft.com/office/drawing/2014/main" xmlns="" id="{A0E6BF71-8B9D-45D8-ADCF-CA9047F5B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24" y="3873"/>
                <a:ext cx="5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103" name="Line 641">
                <a:extLst>
                  <a:ext uri="{FF2B5EF4-FFF2-40B4-BE49-F238E27FC236}">
                    <a16:creationId xmlns:a16="http://schemas.microsoft.com/office/drawing/2014/main" xmlns="" id="{D0BE2E95-9359-4457-9396-45C5ADA661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2" y="3474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104" name="Line 642">
                <a:extLst>
                  <a:ext uri="{FF2B5EF4-FFF2-40B4-BE49-F238E27FC236}">
                    <a16:creationId xmlns:a16="http://schemas.microsoft.com/office/drawing/2014/main" xmlns="" id="{8A86C570-D9EA-467B-AD50-FC872FB063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150" y="3422"/>
                <a:ext cx="52" cy="1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105" name="Line 643">
                <a:extLst>
                  <a:ext uri="{FF2B5EF4-FFF2-40B4-BE49-F238E27FC236}">
                    <a16:creationId xmlns:a16="http://schemas.microsoft.com/office/drawing/2014/main" xmlns="" id="{F4229394-84E5-4511-9FF7-522590B6CF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008" y="3371"/>
                <a:ext cx="105" cy="36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106" name="Line 644">
                <a:extLst>
                  <a:ext uri="{FF2B5EF4-FFF2-40B4-BE49-F238E27FC236}">
                    <a16:creationId xmlns:a16="http://schemas.microsoft.com/office/drawing/2014/main" xmlns="" id="{6AC9CB9C-F510-4705-B62A-A7A93EB9B8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861" y="3320"/>
                <a:ext cx="163" cy="5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107" name="Line 645">
                <a:extLst>
                  <a:ext uri="{FF2B5EF4-FFF2-40B4-BE49-F238E27FC236}">
                    <a16:creationId xmlns:a16="http://schemas.microsoft.com/office/drawing/2014/main" xmlns="" id="{D1B391C7-3299-4773-8F55-AC13B3FE88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2" y="3474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108" name="Line 646">
                <a:extLst>
                  <a:ext uri="{FF2B5EF4-FFF2-40B4-BE49-F238E27FC236}">
                    <a16:creationId xmlns:a16="http://schemas.microsoft.com/office/drawing/2014/main" xmlns="" id="{1DBDDB1B-0DE6-4C16-9B59-844AFA0AC7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50" y="3314"/>
                <a:ext cx="142" cy="10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109" name="Line 647">
                <a:extLst>
                  <a:ext uri="{FF2B5EF4-FFF2-40B4-BE49-F238E27FC236}">
                    <a16:creationId xmlns:a16="http://schemas.microsoft.com/office/drawing/2014/main" xmlns="" id="{F762193B-2518-47B8-8E3D-71BF6ABE57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3148"/>
                <a:ext cx="284" cy="2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110" name="Line 648">
                <a:extLst>
                  <a:ext uri="{FF2B5EF4-FFF2-40B4-BE49-F238E27FC236}">
                    <a16:creationId xmlns:a16="http://schemas.microsoft.com/office/drawing/2014/main" xmlns="" id="{785FF19B-C4E9-4645-8E27-0224577099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1" y="2983"/>
                <a:ext cx="431" cy="3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111" name="Line 649">
                <a:extLst>
                  <a:ext uri="{FF2B5EF4-FFF2-40B4-BE49-F238E27FC236}">
                    <a16:creationId xmlns:a16="http://schemas.microsoft.com/office/drawing/2014/main" xmlns="" id="{85F41722-A2C2-4936-A4F6-BD4CD4C332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2" y="2983"/>
                <a:ext cx="1" cy="4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112" name="Line 650">
                <a:extLst>
                  <a:ext uri="{FF2B5EF4-FFF2-40B4-BE49-F238E27FC236}">
                    <a16:creationId xmlns:a16="http://schemas.microsoft.com/office/drawing/2014/main" xmlns="" id="{673F0ACA-E284-4A97-AD31-E4FCBA5310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2" y="3320"/>
                <a:ext cx="431" cy="1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113" name="Line 651">
                <a:extLst>
                  <a:ext uri="{FF2B5EF4-FFF2-40B4-BE49-F238E27FC236}">
                    <a16:creationId xmlns:a16="http://schemas.microsoft.com/office/drawing/2014/main" xmlns="" id="{1C9C1940-C403-454D-B54D-D0140919B0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2" y="3474"/>
                <a:ext cx="268" cy="3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114" name="Line 652">
                <a:extLst>
                  <a:ext uri="{FF2B5EF4-FFF2-40B4-BE49-F238E27FC236}">
                    <a16:creationId xmlns:a16="http://schemas.microsoft.com/office/drawing/2014/main" xmlns="" id="{ADDDC5B3-ABDD-40F9-B5E0-CCA6593656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24" y="3474"/>
                <a:ext cx="268" cy="39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  <p:sp>
            <p:nvSpPr>
              <p:cNvPr id="115" name="Line 653">
                <a:extLst>
                  <a:ext uri="{FF2B5EF4-FFF2-40B4-BE49-F238E27FC236}">
                    <a16:creationId xmlns:a16="http://schemas.microsoft.com/office/drawing/2014/main" xmlns="" id="{7E52A0D2-FD9F-40F1-8ACC-D780B27D6B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861" y="3320"/>
                <a:ext cx="431" cy="1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x-none" sz="4400"/>
              </a:p>
            </p:txBody>
          </p:sp>
        </p:grpSp>
        <p:grpSp>
          <p:nvGrpSpPr>
            <p:cNvPr id="62" name="Group 756">
              <a:extLst>
                <a:ext uri="{FF2B5EF4-FFF2-40B4-BE49-F238E27FC236}">
                  <a16:creationId xmlns:a16="http://schemas.microsoft.com/office/drawing/2014/main" xmlns="" id="{BC456A72-61CE-4AAE-BC0E-2F809CE616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" y="2876"/>
              <a:ext cx="2299" cy="1068"/>
              <a:chOff x="94" y="2876"/>
              <a:chExt cx="2299" cy="1068"/>
            </a:xfrm>
          </p:grpSpPr>
          <p:grpSp>
            <p:nvGrpSpPr>
              <p:cNvPr id="63" name="Group 704">
                <a:extLst>
                  <a:ext uri="{FF2B5EF4-FFF2-40B4-BE49-F238E27FC236}">
                    <a16:creationId xmlns:a16="http://schemas.microsoft.com/office/drawing/2014/main" xmlns="" id="{B28EACAB-AAE8-4509-BE04-61A7773C91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2" y="3474"/>
                <a:ext cx="1" cy="1"/>
                <a:chOff x="1292" y="3474"/>
                <a:chExt cx="1" cy="1"/>
              </a:xfrm>
            </p:grpSpPr>
            <p:sp>
              <p:nvSpPr>
                <p:cNvPr id="86" name="Line 678">
                  <a:extLst>
                    <a:ext uri="{FF2B5EF4-FFF2-40B4-BE49-F238E27FC236}">
                      <a16:creationId xmlns:a16="http://schemas.microsoft.com/office/drawing/2014/main" xmlns="" id="{2F70E013-3BA6-4E78-9256-C0548C861F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2" y="347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x-none" sz="4400"/>
                </a:p>
              </p:txBody>
            </p:sp>
            <p:sp>
              <p:nvSpPr>
                <p:cNvPr id="87" name="Line 682">
                  <a:extLst>
                    <a:ext uri="{FF2B5EF4-FFF2-40B4-BE49-F238E27FC236}">
                      <a16:creationId xmlns:a16="http://schemas.microsoft.com/office/drawing/2014/main" xmlns="" id="{C8913123-81BE-46A3-BB03-88A6D836FE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2" y="347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x-none" sz="4400"/>
                </a:p>
              </p:txBody>
            </p:sp>
            <p:sp>
              <p:nvSpPr>
                <p:cNvPr id="88" name="Line 686">
                  <a:extLst>
                    <a:ext uri="{FF2B5EF4-FFF2-40B4-BE49-F238E27FC236}">
                      <a16:creationId xmlns:a16="http://schemas.microsoft.com/office/drawing/2014/main" xmlns="" id="{962D9CE2-5B92-4091-A6AD-B01FC38BAC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2" y="347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x-none" sz="4400"/>
                </a:p>
              </p:txBody>
            </p:sp>
            <p:sp>
              <p:nvSpPr>
                <p:cNvPr id="89" name="Line 690">
                  <a:extLst>
                    <a:ext uri="{FF2B5EF4-FFF2-40B4-BE49-F238E27FC236}">
                      <a16:creationId xmlns:a16="http://schemas.microsoft.com/office/drawing/2014/main" xmlns="" id="{8AA019DD-23D2-4A1F-A1BE-262367A6C3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2" y="347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x-none" sz="4400"/>
                </a:p>
              </p:txBody>
            </p:sp>
            <p:sp>
              <p:nvSpPr>
                <p:cNvPr id="90" name="Line 694">
                  <a:extLst>
                    <a:ext uri="{FF2B5EF4-FFF2-40B4-BE49-F238E27FC236}">
                      <a16:creationId xmlns:a16="http://schemas.microsoft.com/office/drawing/2014/main" xmlns="" id="{0C1A0500-491A-4C9B-89A6-119D151CDD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2" y="347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x-none" sz="4400"/>
                </a:p>
              </p:txBody>
            </p:sp>
          </p:grpSp>
          <p:grpSp>
            <p:nvGrpSpPr>
              <p:cNvPr id="64" name="Group 735">
                <a:extLst>
                  <a:ext uri="{FF2B5EF4-FFF2-40B4-BE49-F238E27FC236}">
                    <a16:creationId xmlns:a16="http://schemas.microsoft.com/office/drawing/2014/main" xmlns="" id="{4B6176D2-9253-4497-AC8C-FE9D1F7B50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36" y="3372"/>
                <a:ext cx="447" cy="245"/>
                <a:chOff x="1136" y="3372"/>
                <a:chExt cx="447" cy="245"/>
              </a:xfrm>
            </p:grpSpPr>
            <p:sp>
              <p:nvSpPr>
                <p:cNvPr id="80" name="Line 709">
                  <a:extLst>
                    <a:ext uri="{FF2B5EF4-FFF2-40B4-BE49-F238E27FC236}">
                      <a16:creationId xmlns:a16="http://schemas.microsoft.com/office/drawing/2014/main" xmlns="" id="{E1A60CA5-F23E-4FFC-8B33-78E024A445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2" y="347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x-none" sz="4400"/>
                </a:p>
              </p:txBody>
            </p:sp>
            <p:sp>
              <p:nvSpPr>
                <p:cNvPr id="81" name="Line 713">
                  <a:extLst>
                    <a:ext uri="{FF2B5EF4-FFF2-40B4-BE49-F238E27FC236}">
                      <a16:creationId xmlns:a16="http://schemas.microsoft.com/office/drawing/2014/main" xmlns="" id="{4D36CE12-4F62-4BDC-B699-04BFAC9D72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2" y="347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x-none" sz="4400"/>
                </a:p>
              </p:txBody>
            </p:sp>
            <p:sp>
              <p:nvSpPr>
                <p:cNvPr id="82" name="Line 717">
                  <a:extLst>
                    <a:ext uri="{FF2B5EF4-FFF2-40B4-BE49-F238E27FC236}">
                      <a16:creationId xmlns:a16="http://schemas.microsoft.com/office/drawing/2014/main" xmlns="" id="{575A1CD3-4905-403E-8D60-FAF5E87376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2" y="347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x-none" sz="4400"/>
                </a:p>
              </p:txBody>
            </p:sp>
            <p:sp>
              <p:nvSpPr>
                <p:cNvPr id="83" name="Line 721">
                  <a:extLst>
                    <a:ext uri="{FF2B5EF4-FFF2-40B4-BE49-F238E27FC236}">
                      <a16:creationId xmlns:a16="http://schemas.microsoft.com/office/drawing/2014/main" xmlns="" id="{CFE10322-1DBA-4EFA-A8AF-10C1FA6815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2" y="347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x-none" sz="4400"/>
                </a:p>
              </p:txBody>
            </p:sp>
            <p:sp>
              <p:nvSpPr>
                <p:cNvPr id="84" name="Line 725">
                  <a:extLst>
                    <a:ext uri="{FF2B5EF4-FFF2-40B4-BE49-F238E27FC236}">
                      <a16:creationId xmlns:a16="http://schemas.microsoft.com/office/drawing/2014/main" xmlns="" id="{08B6273E-E0DE-4985-9292-9BD1662DE1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2" y="347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x-none" sz="4400"/>
                </a:p>
              </p:txBody>
            </p:sp>
            <p:sp>
              <p:nvSpPr>
                <p:cNvPr id="85" name="Freeform 734">
                  <a:extLst>
                    <a:ext uri="{FF2B5EF4-FFF2-40B4-BE49-F238E27FC236}">
                      <a16:creationId xmlns:a16="http://schemas.microsoft.com/office/drawing/2014/main" xmlns="" id="{8E402A0D-AD17-4634-A729-8B078DAEA0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6" y="3372"/>
                  <a:ext cx="447" cy="245"/>
                </a:xfrm>
                <a:custGeom>
                  <a:avLst/>
                  <a:gdLst>
                    <a:gd name="T0" fmla="*/ 2147483647 w 85"/>
                    <a:gd name="T1" fmla="*/ 0 h 43"/>
                    <a:gd name="T2" fmla="*/ 2147483647 w 85"/>
                    <a:gd name="T3" fmla="*/ 0 h 43"/>
                    <a:gd name="T4" fmla="*/ 2147483647 w 85"/>
                    <a:gd name="T5" fmla="*/ 2147483647 h 43"/>
                    <a:gd name="T6" fmla="*/ 2147483647 w 85"/>
                    <a:gd name="T7" fmla="*/ 2147483647 h 43"/>
                    <a:gd name="T8" fmla="*/ 0 w 85"/>
                    <a:gd name="T9" fmla="*/ 2147483647 h 43"/>
                    <a:gd name="T10" fmla="*/ 2147483647 w 85"/>
                    <a:gd name="T11" fmla="*/ 0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"/>
                    <a:gd name="T19" fmla="*/ 0 h 43"/>
                    <a:gd name="T20" fmla="*/ 85 w 85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" h="43">
                      <a:moveTo>
                        <a:pt x="29" y="0"/>
                      </a:moveTo>
                      <a:lnTo>
                        <a:pt x="85" y="0"/>
                      </a:lnTo>
                      <a:lnTo>
                        <a:pt x="47" y="43"/>
                      </a:lnTo>
                      <a:lnTo>
                        <a:pt x="22" y="28"/>
                      </a:lnTo>
                      <a:lnTo>
                        <a:pt x="0" y="8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19050">
                  <a:solidFill>
                    <a:srgbClr val="B2B2B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9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9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9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9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9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defTabSz="574675" eaLnBrk="0" fontAlgn="base" hangingPunct="0">
                    <a:spcBef>
                      <a:spcPct val="0"/>
                    </a:spcBef>
                    <a:spcAft>
                      <a:spcPts val="200"/>
                    </a:spcAft>
                    <a:buFont typeface="Arial" panose="020B0604020202020204" pitchFamily="34" charset="0"/>
                    <a:defRPr sz="9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defTabSz="574675" eaLnBrk="0" fontAlgn="base" hangingPunct="0">
                    <a:spcBef>
                      <a:spcPct val="0"/>
                    </a:spcBef>
                    <a:spcAft>
                      <a:spcPts val="200"/>
                    </a:spcAft>
                    <a:buFont typeface="Arial" panose="020B0604020202020204" pitchFamily="34" charset="0"/>
                    <a:defRPr sz="9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defTabSz="574675" eaLnBrk="0" fontAlgn="base" hangingPunct="0">
                    <a:spcBef>
                      <a:spcPct val="0"/>
                    </a:spcBef>
                    <a:spcAft>
                      <a:spcPts val="200"/>
                    </a:spcAft>
                    <a:buFont typeface="Arial" panose="020B0604020202020204" pitchFamily="34" charset="0"/>
                    <a:defRPr sz="9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defTabSz="574675" eaLnBrk="0" fontAlgn="base" hangingPunct="0">
                    <a:spcBef>
                      <a:spcPct val="0"/>
                    </a:spcBef>
                    <a:spcAft>
                      <a:spcPts val="200"/>
                    </a:spcAft>
                    <a:buFont typeface="Arial" panose="020B0604020202020204" pitchFamily="34" charset="0"/>
                    <a:defRPr sz="9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hangingPunct="1">
                    <a:spcAft>
                      <a:spcPct val="0"/>
                    </a:spcAft>
                    <a:buFontTx/>
                    <a:buNone/>
                  </a:pPr>
                  <a:endParaRPr lang="x-none" altLang="x-none" sz="2000"/>
                </a:p>
              </p:txBody>
            </p:sp>
          </p:grpSp>
          <p:sp>
            <p:nvSpPr>
              <p:cNvPr id="67" name="Rectangle 740">
                <a:extLst>
                  <a:ext uri="{FF2B5EF4-FFF2-40B4-BE49-F238E27FC236}">
                    <a16:creationId xmlns:a16="http://schemas.microsoft.com/office/drawing/2014/main" xmlns="" id="{C83AB1A5-E8AF-4A6D-B2C7-D2BD8E851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0" y="2882"/>
                <a:ext cx="472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 eaLnBrk="1" hangingPunct="1">
                  <a:spcAft>
                    <a:spcPct val="0"/>
                  </a:spcAft>
                  <a:buFontTx/>
                  <a:buNone/>
                </a:pPr>
                <a:r>
                  <a:rPr lang="de-DE" altLang="x-none" sz="2000" dirty="0">
                    <a:solidFill>
                      <a:srgbClr val="000000"/>
                    </a:solidFill>
                  </a:rPr>
                  <a:t>fehlende Ziele</a:t>
                </a:r>
                <a:endParaRPr lang="de-DE" altLang="x-none" sz="2000" dirty="0"/>
              </a:p>
            </p:txBody>
          </p:sp>
          <p:sp>
            <p:nvSpPr>
              <p:cNvPr id="68" name="Rectangle 741">
                <a:extLst>
                  <a:ext uri="{FF2B5EF4-FFF2-40B4-BE49-F238E27FC236}">
                    <a16:creationId xmlns:a16="http://schemas.microsoft.com/office/drawing/2014/main" xmlns="" id="{B62AC142-B270-4824-A5C1-7E96B2004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0" y="2876"/>
                <a:ext cx="0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914400" eaLnBrk="1" hangingPunct="1">
                  <a:spcAft>
                    <a:spcPct val="0"/>
                  </a:spcAft>
                  <a:buFontTx/>
                  <a:buNone/>
                </a:pPr>
                <a:endParaRPr lang="x-none" altLang="x-none" sz="2000"/>
              </a:p>
            </p:txBody>
          </p:sp>
          <p:sp>
            <p:nvSpPr>
              <p:cNvPr id="69" name="Rectangle 743">
                <a:extLst>
                  <a:ext uri="{FF2B5EF4-FFF2-40B4-BE49-F238E27FC236}">
                    <a16:creationId xmlns:a16="http://schemas.microsoft.com/office/drawing/2014/main" xmlns="" id="{C83D08F2-AF44-4B4C-8097-3DBE92161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1" y="3276"/>
                <a:ext cx="622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914400" eaLnBrk="1" hangingPunct="1">
                  <a:spcAft>
                    <a:spcPct val="0"/>
                  </a:spcAft>
                  <a:buFontTx/>
                  <a:buNone/>
                </a:pPr>
                <a:r>
                  <a:rPr lang="de-DE" altLang="x-none" sz="2000" dirty="0">
                    <a:solidFill>
                      <a:srgbClr val="000000"/>
                    </a:solidFill>
                  </a:rPr>
                  <a:t>fehlende Prozesse</a:t>
                </a:r>
                <a:endParaRPr lang="de-DE" altLang="x-none" sz="2000" dirty="0"/>
              </a:p>
            </p:txBody>
          </p:sp>
          <p:sp>
            <p:nvSpPr>
              <p:cNvPr id="71" name="Rectangle 744">
                <a:extLst>
                  <a:ext uri="{FF2B5EF4-FFF2-40B4-BE49-F238E27FC236}">
                    <a16:creationId xmlns:a16="http://schemas.microsoft.com/office/drawing/2014/main" xmlns="" id="{7E93B1FF-924D-4D62-9D3C-5C30F022F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6" y="3273"/>
                <a:ext cx="0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914400" eaLnBrk="1" hangingPunct="1">
                  <a:spcAft>
                    <a:spcPct val="0"/>
                  </a:spcAft>
                  <a:buFontTx/>
                  <a:buNone/>
                </a:pPr>
                <a:endParaRPr lang="x-none" altLang="x-none" sz="2000"/>
              </a:p>
            </p:txBody>
          </p:sp>
          <p:sp>
            <p:nvSpPr>
              <p:cNvPr id="72" name="Rectangle 746">
                <a:extLst>
                  <a:ext uri="{FF2B5EF4-FFF2-40B4-BE49-F238E27FC236}">
                    <a16:creationId xmlns:a16="http://schemas.microsoft.com/office/drawing/2014/main" xmlns="" id="{28C89B0B-D96B-4140-B455-7EFAA47B8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5" y="3837"/>
                <a:ext cx="710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914400" eaLnBrk="1" hangingPunct="1">
                  <a:spcAft>
                    <a:spcPct val="0"/>
                  </a:spcAft>
                  <a:buFontTx/>
                  <a:buNone/>
                </a:pPr>
                <a:r>
                  <a:rPr lang="de-DE" altLang="x-none" sz="2000" dirty="0">
                    <a:solidFill>
                      <a:srgbClr val="000000"/>
                    </a:solidFill>
                  </a:rPr>
                  <a:t>fehlende Ressourcen</a:t>
                </a:r>
                <a:endParaRPr lang="de-DE" altLang="x-none" sz="2000" dirty="0"/>
              </a:p>
            </p:txBody>
          </p:sp>
          <p:sp>
            <p:nvSpPr>
              <p:cNvPr id="73" name="Rectangle 747">
                <a:extLst>
                  <a:ext uri="{FF2B5EF4-FFF2-40B4-BE49-F238E27FC236}">
                    <a16:creationId xmlns:a16="http://schemas.microsoft.com/office/drawing/2014/main" xmlns="" id="{9DC81D6C-6AEF-4E36-A6A1-B1C9FF619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1" y="3852"/>
                <a:ext cx="0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914400" eaLnBrk="1" hangingPunct="1">
                  <a:spcAft>
                    <a:spcPct val="0"/>
                  </a:spcAft>
                  <a:buFontTx/>
                  <a:buNone/>
                </a:pPr>
                <a:endParaRPr lang="x-none" altLang="x-none" sz="2000"/>
              </a:p>
            </p:txBody>
          </p:sp>
          <p:sp>
            <p:nvSpPr>
              <p:cNvPr id="74" name="Rectangle 749">
                <a:extLst>
                  <a:ext uri="{FF2B5EF4-FFF2-40B4-BE49-F238E27FC236}">
                    <a16:creationId xmlns:a16="http://schemas.microsoft.com/office/drawing/2014/main" xmlns="" id="{64C8028C-C438-4EBB-A497-8F6C64E59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" y="3840"/>
                <a:ext cx="593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914400" eaLnBrk="1" hangingPunct="1">
                  <a:spcAft>
                    <a:spcPct val="0"/>
                  </a:spcAft>
                  <a:buFontTx/>
                  <a:buNone/>
                </a:pPr>
                <a:r>
                  <a:rPr lang="de-DE" altLang="x-none" sz="2000" dirty="0">
                    <a:solidFill>
                      <a:srgbClr val="000000"/>
                    </a:solidFill>
                  </a:rPr>
                  <a:t>fehlendes Wissen</a:t>
                </a:r>
                <a:endParaRPr lang="de-DE" altLang="x-none" sz="2000" dirty="0"/>
              </a:p>
            </p:txBody>
          </p:sp>
          <p:sp>
            <p:nvSpPr>
              <p:cNvPr id="75" name="Rectangle 750">
                <a:extLst>
                  <a:ext uri="{FF2B5EF4-FFF2-40B4-BE49-F238E27FC236}">
                    <a16:creationId xmlns:a16="http://schemas.microsoft.com/office/drawing/2014/main" xmlns="" id="{8C0F17C4-9506-45FF-AAFA-CD9A15268F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" y="3852"/>
                <a:ext cx="0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914400" eaLnBrk="1" hangingPunct="1">
                  <a:spcAft>
                    <a:spcPct val="0"/>
                  </a:spcAft>
                  <a:buFontTx/>
                  <a:buNone/>
                </a:pPr>
                <a:endParaRPr lang="x-none" altLang="x-none" sz="2000"/>
              </a:p>
            </p:txBody>
          </p:sp>
          <p:sp>
            <p:nvSpPr>
              <p:cNvPr id="76" name="Rectangle 752">
                <a:extLst>
                  <a:ext uri="{FF2B5EF4-FFF2-40B4-BE49-F238E27FC236}">
                    <a16:creationId xmlns:a16="http://schemas.microsoft.com/office/drawing/2014/main" xmlns="" id="{F07B254B-6E71-47B1-A5BE-F88B3015F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" y="3279"/>
                <a:ext cx="560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914400" eaLnBrk="1" hangingPunct="1">
                  <a:spcAft>
                    <a:spcPct val="0"/>
                  </a:spcAft>
                  <a:buFontTx/>
                  <a:buNone/>
                </a:pPr>
                <a:r>
                  <a:rPr lang="de-DE" altLang="x-none" sz="2000" dirty="0">
                    <a:solidFill>
                      <a:srgbClr val="000000"/>
                    </a:solidFill>
                  </a:rPr>
                  <a:t>fehlende Anreize</a:t>
                </a:r>
                <a:endParaRPr lang="de-DE" altLang="x-none" sz="2000" dirty="0"/>
              </a:p>
            </p:txBody>
          </p:sp>
          <p:sp>
            <p:nvSpPr>
              <p:cNvPr id="77" name="Rectangle 753">
                <a:extLst>
                  <a:ext uri="{FF2B5EF4-FFF2-40B4-BE49-F238E27FC236}">
                    <a16:creationId xmlns:a16="http://schemas.microsoft.com/office/drawing/2014/main" xmlns="" id="{041E9C72-5DE9-4C7C-8F2E-614A19F66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" y="3273"/>
                <a:ext cx="0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914400" eaLnBrk="1" hangingPunct="1">
                  <a:spcAft>
                    <a:spcPct val="0"/>
                  </a:spcAft>
                  <a:buFontTx/>
                  <a:buNone/>
                </a:pPr>
                <a:endParaRPr lang="x-none" altLang="x-none" sz="2000"/>
              </a:p>
            </p:txBody>
          </p:sp>
          <p:sp>
            <p:nvSpPr>
              <p:cNvPr id="78" name="Rectangle 754">
                <a:extLst>
                  <a:ext uri="{FF2B5EF4-FFF2-40B4-BE49-F238E27FC236}">
                    <a16:creationId xmlns:a16="http://schemas.microsoft.com/office/drawing/2014/main" xmlns="" id="{D10F8195-973E-45A9-A990-91EB384C9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" y="3273"/>
                <a:ext cx="0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914400" eaLnBrk="1" hangingPunct="1">
                  <a:spcAft>
                    <a:spcPct val="0"/>
                  </a:spcAft>
                  <a:buFontTx/>
                  <a:buNone/>
                </a:pPr>
                <a:endParaRPr lang="x-none" altLang="x-none" sz="2000"/>
              </a:p>
            </p:txBody>
          </p:sp>
          <p:sp>
            <p:nvSpPr>
              <p:cNvPr id="79" name="Rectangle 755">
                <a:extLst>
                  <a:ext uri="{FF2B5EF4-FFF2-40B4-BE49-F238E27FC236}">
                    <a16:creationId xmlns:a16="http://schemas.microsoft.com/office/drawing/2014/main" xmlns="" id="{463356F1-DCED-4E64-8333-89F14C541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" y="3273"/>
                <a:ext cx="0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ts val="200"/>
                  </a:spcAft>
                  <a:buFont typeface="Arial" panose="020B0604020202020204" pitchFamily="34" charset="0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914400" eaLnBrk="1" hangingPunct="1">
                  <a:spcAft>
                    <a:spcPct val="0"/>
                  </a:spcAft>
                  <a:buFontTx/>
                  <a:buNone/>
                </a:pPr>
                <a:endParaRPr lang="x-none" altLang="x-none" sz="2000"/>
              </a:p>
            </p:txBody>
          </p:sp>
        </p:grpSp>
      </p:grpSp>
      <p:pic>
        <p:nvPicPr>
          <p:cNvPr id="1026" name="Picture 2" descr="Handwerkskammer Dresden">
            <a:extLst>
              <a:ext uri="{FF2B5EF4-FFF2-40B4-BE49-F238E27FC236}">
                <a16:creationId xmlns:a16="http://schemas.microsoft.com/office/drawing/2014/main" xmlns="" id="{D5EB18A0-6762-4AA2-BA4E-4342879E2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4959">
            <a:off x="202806" y="1498434"/>
            <a:ext cx="3010648" cy="49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5386CD-0695-4885-BBF3-D13B5E23419D}"/>
              </a:ext>
            </a:extLst>
          </p:cNvPr>
          <p:cNvSpPr/>
          <p:nvPr/>
        </p:nvSpPr>
        <p:spPr>
          <a:xfrm>
            <a:off x="182855" y="3981195"/>
            <a:ext cx="624302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http://nbn-resolving.de/</a:t>
            </a:r>
            <a:br>
              <a:rPr lang="en-US" sz="1100" dirty="0"/>
            </a:br>
            <a:r>
              <a:rPr lang="en-US" sz="1100" dirty="0"/>
              <a:t>urn:nbn:de:bsz:14-qucosa</a:t>
            </a:r>
            <a:br>
              <a:rPr lang="en-US" sz="1100" dirty="0"/>
            </a:br>
            <a:r>
              <a:rPr lang="en-US" sz="1100" dirty="0"/>
              <a:t>-104376</a:t>
            </a:r>
            <a:endParaRPr lang="x-none" sz="1100" dirty="0"/>
          </a:p>
        </p:txBody>
      </p:sp>
      <p:sp>
        <p:nvSpPr>
          <p:cNvPr id="60" name="Footer Placeholder 1">
            <a:extLst>
              <a:ext uri="{FF2B5EF4-FFF2-40B4-BE49-F238E27FC236}">
                <a16:creationId xmlns:a16="http://schemas.microsoft.com/office/drawing/2014/main" xmlns="" id="{2DE96217-113F-486C-9331-04DDF5649AE9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F3FE77-CC31-46DB-A4BA-6413199AF73E}"/>
              </a:ext>
            </a:extLst>
          </p:cNvPr>
          <p:cNvSpPr txBox="1"/>
          <p:nvPr/>
        </p:nvSpPr>
        <p:spPr>
          <a:xfrm>
            <a:off x="142966" y="2326707"/>
            <a:ext cx="21697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https://www.hwk-dresden.de/</a:t>
            </a:r>
          </a:p>
        </p:txBody>
      </p:sp>
    </p:spTree>
    <p:extLst>
      <p:ext uri="{BB962C8B-B14F-4D97-AF65-F5344CB8AC3E}">
        <p14:creationId xmlns:p14="http://schemas.microsoft.com/office/powerpoint/2010/main" val="328643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Acht Thesen:</a:t>
            </a:r>
            <a:br>
              <a:rPr lang="de-DE" dirty="0"/>
            </a:br>
            <a:r>
              <a:rPr lang="de-DE" dirty="0"/>
              <a:t>N</a:t>
            </a:r>
            <a:r>
              <a:rPr lang="de-DE" baseline="0" dirty="0"/>
              <a:t>achhaltiges Ressourcenmanagement ...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/>
        </p:nvSpPr>
        <p:spPr bwMode="auto">
          <a:xfrm>
            <a:off x="3624263" y="4829175"/>
            <a:ext cx="2352675" cy="228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 smtClean="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825" dirty="0"/>
              <a:t>Betriebliche Umweltökonomie</a:t>
            </a:r>
          </a:p>
        </p:txBody>
      </p:sp>
      <p:sp>
        <p:nvSpPr>
          <p:cNvPr id="6" name="Vertikaler Bildlauf 5"/>
          <p:cNvSpPr/>
          <p:nvPr/>
        </p:nvSpPr>
        <p:spPr>
          <a:xfrm>
            <a:off x="1619672" y="1059582"/>
            <a:ext cx="7315200" cy="3810000"/>
          </a:xfrm>
          <a:prstGeom prst="verticalScroll">
            <a:avLst/>
          </a:prstGeom>
          <a:solidFill>
            <a:srgbClr val="FFFFCC"/>
          </a:solidFill>
          <a:ln>
            <a:solidFill>
              <a:srgbClr val="C0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7175" indent="-257175">
              <a:spcBef>
                <a:spcPct val="20000"/>
              </a:spcBef>
              <a:buFont typeface="+mj-lt"/>
              <a:buAutoNum type="arabicPeriod"/>
            </a:pPr>
            <a:endParaRPr lang="de-DE" sz="600" kern="0" dirty="0">
              <a:solidFill>
                <a:srgbClr val="001D4B"/>
              </a:solidFill>
              <a:latin typeface="Franklin Gothic Demi" panose="020B0703020102020204" pitchFamily="34" charset="0"/>
              <a:cs typeface="Arial"/>
            </a:endParaRP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lenkt die Aufmerksamkeit auf Kondukte wie Abfall und Abwasser.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bezieht die Stakeholder ein.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wird mit dem Controlling verknüpft.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regt die Entwicklung von Szenarien an.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nimmt die Wirkungen weltweit Wirkungen in den Blick.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analysiert Barrieren.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leistet einen Beitrag zur Sharing Economy.</a:t>
            </a:r>
          </a:p>
          <a:p>
            <a:endParaRPr lang="de-DE" sz="1350" dirty="0">
              <a:latin typeface="Franklin Gothic Demi" panose="020B0703020102020204" pitchFamily="34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xmlns="" id="{E88A1FC3-4AB7-42E3-944D-61639D044354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5688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Economy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Energiesektor</a:t>
            </a:r>
            <a:endParaRPr lang="en-US" dirty="0"/>
          </a:p>
        </p:txBody>
      </p:sp>
      <p:graphicFrame>
        <p:nvGraphicFramePr>
          <p:cNvPr id="13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001099"/>
              </p:ext>
            </p:extLst>
          </p:nvPr>
        </p:nvGraphicFramePr>
        <p:xfrm>
          <a:off x="1331640" y="951571"/>
          <a:ext cx="7776864" cy="3963424"/>
        </p:xfrm>
        <a:graphic>
          <a:graphicData uri="http://schemas.openxmlformats.org/drawingml/2006/table">
            <a:tbl>
              <a:tblPr/>
              <a:tblGrid>
                <a:gridCol w="8710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32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32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32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32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32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323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6323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6323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524918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/>
                      </a:pPr>
                      <a:r>
                        <a:rPr lang="en-US" altLang="de-DE" sz="1050" b="1" kern="1200" dirty="0" err="1">
                          <a:solidFill>
                            <a:srgbClr val="000000"/>
                          </a:solidFill>
                          <a:latin typeface="+mn-lt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Energie-branche</a:t>
                      </a:r>
                      <a:endParaRPr lang="en-US" altLang="de-DE" sz="1050" b="1" kern="1200" dirty="0">
                        <a:solidFill>
                          <a:srgbClr val="000000"/>
                        </a:solidFill>
                        <a:latin typeface="+mn-lt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73" marR="68573" marT="41443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Geteilte</a:t>
                      </a:r>
                      <a:r>
                        <a:rPr kumimoji="0" lang="en-US" altLang="de-DE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en-US" altLang="de-DE" sz="1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Güter</a:t>
                      </a:r>
                      <a:r>
                        <a:rPr kumimoji="0" lang="en-US" altLang="de-DE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en-US" altLang="de-DE" sz="1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oder</a:t>
                      </a:r>
                      <a:r>
                        <a:rPr kumimoji="0" lang="en-US" altLang="de-DE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en-US" altLang="de-DE" sz="1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Dienstleistungen</a:t>
                      </a:r>
                      <a:endParaRPr kumimoji="0" lang="en-US" altLang="de-DE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endParaRPr kumimoji="0" lang="en-US" altLang="de-DE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panose="020B0503020204020204" pitchFamily="34" charset="-122"/>
                      </a:endParaRPr>
                    </a:p>
                  </a:txBody>
                  <a:tcPr marL="68573" marR="68573" marT="41443" marB="34298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9260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/>
                      </a:pPr>
                      <a:r>
                        <a:rPr kumimoji="0" lang="en-US" altLang="de-DE" sz="105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Marktmodell</a:t>
                      </a:r>
                      <a:endParaRPr kumimoji="0" lang="en-US" altLang="de-DE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73" marR="68573" marT="54009" marB="34298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Material und </a:t>
                      </a:r>
                      <a:r>
                        <a:rPr kumimoji="0" lang="en-US" altLang="de-DE" sz="105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Energie</a:t>
                      </a:r>
                      <a:endParaRPr kumimoji="0" lang="en-US" altLang="de-DE" sz="105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panose="020B0503020204020204" pitchFamily="34" charset="-122"/>
                      </a:endParaRPr>
                    </a:p>
                  </a:txBody>
                  <a:tcPr marL="7019" marR="7019" marT="54009" marB="0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Produkt</a:t>
                      </a:r>
                      <a:r>
                        <a:rPr kumimoji="0" lang="en-US" altLang="de-DE" sz="105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- redistribution</a:t>
                      </a:r>
                    </a:p>
                  </a:txBody>
                  <a:tcPr marL="7019" marR="7019" marT="54009" marB="0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Produkt-Dienstleitungs-systeme</a:t>
                      </a:r>
                      <a:endParaRPr kumimoji="0" lang="en-US" altLang="de-DE" sz="105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panose="020B0503020204020204" pitchFamily="34" charset="-122"/>
                      </a:endParaRPr>
                    </a:p>
                  </a:txBody>
                  <a:tcPr marL="7019" marR="7019" marT="54009" marB="0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Raum</a:t>
                      </a:r>
                      <a:endParaRPr kumimoji="0" lang="en-US" altLang="de-DE" sz="105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panose="020B0503020204020204" pitchFamily="34" charset="-122"/>
                      </a:endParaRPr>
                    </a:p>
                  </a:txBody>
                  <a:tcPr marL="7019" marR="7019" marT="54009" marB="0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Geld</a:t>
                      </a:r>
                    </a:p>
                  </a:txBody>
                  <a:tcPr marL="7019" marR="7019" marT="54009" marB="0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Mitarbeiter (Zeit und </a:t>
                      </a:r>
                      <a:r>
                        <a:rPr kumimoji="0" lang="en-US" altLang="de-DE" sz="105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Fähigkeiten</a:t>
                      </a:r>
                      <a:r>
                        <a:rPr kumimoji="0" lang="en-US" altLang="de-DE" sz="105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7019" marR="7019" marT="54009" marB="0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Wissen</a:t>
                      </a:r>
                      <a:r>
                        <a:rPr kumimoji="0" lang="en-US" altLang="de-DE" sz="105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 und </a:t>
                      </a:r>
                      <a:r>
                        <a:rPr kumimoji="0" lang="en-US" altLang="de-DE" sz="105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Bildung</a:t>
                      </a:r>
                      <a:endParaRPr kumimoji="0" lang="en-US" altLang="de-DE" sz="105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panose="020B0503020204020204" pitchFamily="34" charset="-122"/>
                      </a:endParaRPr>
                    </a:p>
                  </a:txBody>
                  <a:tcPr marL="7019" marR="7019" marT="54009" marB="0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Daten</a:t>
                      </a:r>
                      <a:r>
                        <a:rPr kumimoji="0" lang="en-US" altLang="de-DE" sz="105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 und </a:t>
                      </a:r>
                      <a:r>
                        <a:rPr kumimoji="0" lang="en-US" altLang="de-DE" sz="105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Informationen</a:t>
                      </a:r>
                      <a:endParaRPr kumimoji="0" lang="en-US" altLang="de-DE" sz="105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panose="020B0503020204020204" pitchFamily="34" charset="-122"/>
                      </a:endParaRPr>
                    </a:p>
                  </a:txBody>
                  <a:tcPr marL="7019" marR="7019" marT="54009" marB="0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2625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Business 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to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consumer</a:t>
                      </a:r>
                    </a:p>
                  </a:txBody>
                  <a:tcPr marL="67493" marR="67493" marT="13214" marB="8102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Konv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.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Versorger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, gratis EV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Ladesäulen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2</a:t>
                      </a:r>
                      <a:r>
                        <a:rPr kumimoji="0" lang="en-US" altLang="de-DE" sz="1000" b="0" i="0" u="none" strike="noStrike" kern="1200" cap="none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nd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 life EV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Batterien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als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 Heim-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speicher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Cloud storage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Konzepte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, Quartiers-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speicher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Parkplätze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mit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Ladesäulen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Microcredits für PV-Anlagen</a:t>
                      </a: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Beratung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 und Installation</a:t>
                      </a: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Optimierungs-leistungen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Transparenz-leistungen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0486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Consumer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to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consumer</a:t>
                      </a:r>
                    </a:p>
                  </a:txBody>
                  <a:tcPr marL="67493" marR="67493" marT="13214" marB="8102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P2P Energie-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handel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Online 2</a:t>
                      </a:r>
                      <a:r>
                        <a:rPr kumimoji="0" lang="en-US" altLang="de-DE" sz="1000" b="0" i="0" u="none" strike="noStrike" kern="1200" cap="none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nd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 life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Verkauf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 von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Batterien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Geteilte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 EV,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oder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Batterien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, Energie-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gemeinschaft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Dachflächen-vermietung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Crowd-financing,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digitale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Währungen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/>
                      </a:pP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Dienst-leistungen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 in Energie-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gemeinschaft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/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Prosumer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Ausbildung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,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Foren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/>
                      </a:pP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Nachbar-schafts-plattformen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4764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Consumer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to 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business</a:t>
                      </a:r>
                    </a:p>
                  </a:txBody>
                  <a:tcPr marL="67493" marR="67493" marT="13214" marB="8102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Virtual power plants</a:t>
                      </a: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/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2</a:t>
                      </a:r>
                      <a:r>
                        <a:rPr kumimoji="0" lang="en-US" altLang="de-DE" sz="1000" b="0" i="0" u="none" strike="noStrike" kern="1200" cap="none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nd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 life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Batterie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 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downcycling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Schwarm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-Speicher-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konzepte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PV-/Speicher-leasing agreements</a:t>
                      </a: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Crowd-funding and -investments</a:t>
                      </a: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Crowd-sourcing (Software)</a:t>
                      </a: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Smart home Feedback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Mecha-nismen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/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Advanced forecasting</a:t>
                      </a: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38347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Business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to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5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</a:rPr>
                        <a:t>business </a:t>
                      </a:r>
                    </a:p>
                  </a:txBody>
                  <a:tcPr marL="67493" marR="67493" marT="13214" marB="8102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Industrial symbiosis,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Beschaffungskooperation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/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Recycling von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Batterien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 und PV, Repowering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Virtual power plants, Asset pooling</a:t>
                      </a: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Geteilte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 Energie-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speicher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Venture capital und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Microfunding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Shared service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Kompetenz-zentren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, IT-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Experten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Learning energy networks (LEEN),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Whitelabel-Lösungen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</a:tabLst>
                      </a:pP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Monitoring tools,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Informations</a:t>
                      </a:r>
                      <a:r>
                        <a:rPr kumimoji="0" lang="en-US" altLang="de-DE" sz="10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kumimoji="0" lang="en-US" altLang="de-DE" sz="10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 panose="020B0503020204020204" pitchFamily="34" charset="-122"/>
                          <a:cs typeface="+mn-cs"/>
                        </a:rPr>
                        <a:t>datenbanken</a:t>
                      </a:r>
                      <a:endParaRPr kumimoji="0" lang="en-US" altLang="de-DE" sz="10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43200" marR="40500" marT="46302" marB="34298" anchor="ctr"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4" name="Rectangle 351"/>
          <p:cNvSpPr>
            <a:spLocks noChangeArrowheads="1"/>
          </p:cNvSpPr>
          <p:nvPr/>
        </p:nvSpPr>
        <p:spPr bwMode="auto">
          <a:xfrm>
            <a:off x="7631802" y="1131590"/>
            <a:ext cx="1034654" cy="22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>
            <a:spAutoFit/>
          </a:bodyPr>
          <a:lstStyle>
            <a:lvl1pPr>
              <a:lnSpc>
                <a:spcPct val="92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de-DE" sz="1050" dirty="0" err="1">
                <a:solidFill>
                  <a:srgbClr val="0B2A51"/>
                </a:solidFill>
                <a:latin typeface="+mn-lt"/>
                <a:cs typeface="Arial" panose="020B0604020202020204" pitchFamily="34" charset="0"/>
              </a:rPr>
              <a:t>intangibel</a:t>
            </a:r>
            <a:endParaRPr lang="en-US" altLang="de-DE" sz="1050" dirty="0">
              <a:solidFill>
                <a:srgbClr val="0B2A5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Rechtwinkliges Dreieck 14"/>
          <p:cNvSpPr/>
          <p:nvPr/>
        </p:nvSpPr>
        <p:spPr>
          <a:xfrm>
            <a:off x="2915816" y="1137544"/>
            <a:ext cx="5437461" cy="246459"/>
          </a:xfrm>
          <a:prstGeom prst="rtTriangle">
            <a:avLst/>
          </a:prstGeom>
          <a:solidFill>
            <a:srgbClr val="0B2A51"/>
          </a:solidFill>
          <a:ln>
            <a:solidFill>
              <a:srgbClr val="0B2A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200" i="1" dirty="0">
              <a:cs typeface="Arial" panose="020B0604020202020204" pitchFamily="34" charset="0"/>
            </a:endParaRPr>
          </a:p>
        </p:txBody>
      </p:sp>
      <p:sp>
        <p:nvSpPr>
          <p:cNvPr id="16" name="Rectangle 352"/>
          <p:cNvSpPr>
            <a:spLocks noChangeArrowheads="1"/>
          </p:cNvSpPr>
          <p:nvPr/>
        </p:nvSpPr>
        <p:spPr bwMode="auto">
          <a:xfrm>
            <a:off x="2915816" y="1137544"/>
            <a:ext cx="970360" cy="22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>
            <a:spAutoFit/>
          </a:bodyPr>
          <a:lstStyle>
            <a:lvl1pPr>
              <a:lnSpc>
                <a:spcPct val="92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de-DE" sz="105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tangibel</a:t>
            </a:r>
            <a:endParaRPr lang="en-US" altLang="de-DE" sz="105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92D5285-AA13-41A1-A696-7CF24B17DA21}"/>
              </a:ext>
            </a:extLst>
          </p:cNvPr>
          <p:cNvSpPr/>
          <p:nvPr/>
        </p:nvSpPr>
        <p:spPr>
          <a:xfrm rot="16200000">
            <a:off x="-1070363" y="2536617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Plewnia, F., &amp; Guenther, E. 2018. Mapping the sharing economy for sustainability research. Management Decision, 56(3): 570-583.</a:t>
            </a:r>
            <a:endParaRPr lang="x-none" sz="1200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1891F573-FB91-4381-96CA-B5D98ADB3BDB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450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Acht Thesen:</a:t>
            </a:r>
            <a:br>
              <a:rPr lang="de-DE" dirty="0"/>
            </a:br>
            <a:r>
              <a:rPr lang="de-DE" dirty="0"/>
              <a:t>N</a:t>
            </a:r>
            <a:r>
              <a:rPr lang="de-DE" baseline="0" dirty="0"/>
              <a:t>achhaltiges Ressourcenmanagement ...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/>
        </p:nvSpPr>
        <p:spPr bwMode="auto">
          <a:xfrm>
            <a:off x="3624263" y="4829175"/>
            <a:ext cx="2352675" cy="228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 smtClean="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825" dirty="0"/>
              <a:t>Betriebliche Umweltökonomie</a:t>
            </a:r>
          </a:p>
        </p:txBody>
      </p:sp>
      <p:sp>
        <p:nvSpPr>
          <p:cNvPr id="6" name="Vertikaler Bildlauf 5"/>
          <p:cNvSpPr/>
          <p:nvPr/>
        </p:nvSpPr>
        <p:spPr>
          <a:xfrm>
            <a:off x="1619672" y="1059582"/>
            <a:ext cx="7315200" cy="3810000"/>
          </a:xfrm>
          <a:prstGeom prst="verticalScroll">
            <a:avLst/>
          </a:prstGeom>
          <a:solidFill>
            <a:srgbClr val="FFFFCC"/>
          </a:solidFill>
          <a:ln>
            <a:solidFill>
              <a:srgbClr val="C0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7175" indent="-257175">
              <a:spcBef>
                <a:spcPct val="20000"/>
              </a:spcBef>
              <a:buFont typeface="+mj-lt"/>
              <a:buAutoNum type="arabicPeriod"/>
            </a:pPr>
            <a:endParaRPr lang="de-DE" sz="600" kern="0" dirty="0">
              <a:solidFill>
                <a:srgbClr val="001D4B"/>
              </a:solidFill>
              <a:latin typeface="Franklin Gothic Demi" panose="020B0703020102020204" pitchFamily="34" charset="0"/>
              <a:cs typeface="Arial"/>
            </a:endParaRP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lenkt die Aufmerksamkeit auf Kondukte wie Abfall und Abwasser.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bezieht die Stakeholder ein.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wird mit dem Controlling verknüpft.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regt die Entwicklung von Szenarien an.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nimmt die Wirkungen weltweit Wirkungen in den Blick.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analysiert Barrieren.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leistet einen Beitrag zur Sharing Economy.</a:t>
            </a:r>
          </a:p>
          <a:p>
            <a:pPr marL="269875" indent="-257175">
              <a:spcBef>
                <a:spcPct val="200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de-DE" sz="1600" b="1" kern="0" dirty="0">
                <a:solidFill>
                  <a:srgbClr val="001D4B"/>
                </a:solidFill>
                <a:cs typeface="Calibri Light" panose="020F0302020204030204" pitchFamily="34" charset="0"/>
              </a:rPr>
              <a:t>... wirkt als Impulsgeber für Geschäftsmodelle.</a:t>
            </a:r>
          </a:p>
          <a:p>
            <a:endParaRPr lang="de-DE" sz="1350" dirty="0">
              <a:latin typeface="Franklin Gothic Demi" panose="020B0703020102020204" pitchFamily="34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xmlns="" id="{DC89F162-9787-49BB-9CEF-329A72450381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3507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444916" y="1216292"/>
            <a:ext cx="100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Ökologie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380052" y="1216292"/>
            <a:ext cx="115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Ökonomie</a:t>
            </a:r>
          </a:p>
        </p:txBody>
      </p:sp>
      <p:sp>
        <p:nvSpPr>
          <p:cNvPr id="4" name="Pfeil nach links und rechts 3"/>
          <p:cNvSpPr/>
          <p:nvPr/>
        </p:nvSpPr>
        <p:spPr>
          <a:xfrm>
            <a:off x="4046434" y="1337866"/>
            <a:ext cx="1783110" cy="103101"/>
          </a:xfrm>
          <a:prstGeom prst="left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Textfeld 13"/>
          <p:cNvSpPr txBox="1"/>
          <p:nvPr/>
        </p:nvSpPr>
        <p:spPr>
          <a:xfrm>
            <a:off x="6380053" y="1861369"/>
            <a:ext cx="127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Bergbau</a:t>
            </a:r>
            <a:r>
              <a:rPr lang="de-DE" baseline="-25000" dirty="0"/>
              <a:t>1713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380053" y="3808054"/>
            <a:ext cx="1443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Bergbau</a:t>
            </a:r>
            <a:r>
              <a:rPr lang="de-DE" baseline="-25000" dirty="0" err="1"/>
              <a:t>Zukunft</a:t>
            </a:r>
            <a:endParaRPr lang="de-DE" baseline="-25000" dirty="0"/>
          </a:p>
        </p:txBody>
      </p:sp>
      <p:sp>
        <p:nvSpPr>
          <p:cNvPr id="16" name="Textfeld 15"/>
          <p:cNvSpPr txBox="1"/>
          <p:nvPr/>
        </p:nvSpPr>
        <p:spPr>
          <a:xfrm>
            <a:off x="6380053" y="4218642"/>
            <a:ext cx="22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andere </a:t>
            </a:r>
            <a:r>
              <a:rPr lang="de-DE" dirty="0" err="1"/>
              <a:t>Branchen</a:t>
            </a:r>
            <a:r>
              <a:rPr lang="de-DE" baseline="-25000" dirty="0" err="1"/>
              <a:t>Zukunft</a:t>
            </a:r>
            <a:endParaRPr lang="de-DE" baseline="-25000" dirty="0"/>
          </a:p>
        </p:txBody>
      </p:sp>
      <p:sp>
        <p:nvSpPr>
          <p:cNvPr id="17" name="Textfeld 16"/>
          <p:cNvSpPr txBox="1"/>
          <p:nvPr/>
        </p:nvSpPr>
        <p:spPr>
          <a:xfrm>
            <a:off x="2444916" y="3808054"/>
            <a:ext cx="2017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Holzverbrauch</a:t>
            </a:r>
            <a:r>
              <a:rPr lang="de-DE" baseline="-25000" dirty="0" err="1"/>
              <a:t>Zukunft</a:t>
            </a:r>
            <a:endParaRPr lang="de-DE" baseline="-25000" dirty="0"/>
          </a:p>
        </p:txBody>
      </p:sp>
      <p:sp>
        <p:nvSpPr>
          <p:cNvPr id="18" name="Textfeld 17"/>
          <p:cNvSpPr txBox="1"/>
          <p:nvPr/>
        </p:nvSpPr>
        <p:spPr>
          <a:xfrm>
            <a:off x="2444916" y="2364581"/>
            <a:ext cx="147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Holzvorrat</a:t>
            </a:r>
            <a:r>
              <a:rPr lang="de-DE" baseline="-25000" dirty="0"/>
              <a:t>1713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444916" y="1861369"/>
            <a:ext cx="1853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Holzverbrauch</a:t>
            </a:r>
            <a:r>
              <a:rPr lang="de-DE" baseline="-25000" dirty="0"/>
              <a:t>1713</a:t>
            </a:r>
          </a:p>
        </p:txBody>
      </p:sp>
      <p:sp>
        <p:nvSpPr>
          <p:cNvPr id="5" name="Ellipse 4"/>
          <p:cNvSpPr/>
          <p:nvPr/>
        </p:nvSpPr>
        <p:spPr>
          <a:xfrm>
            <a:off x="5834663" y="1879597"/>
            <a:ext cx="309791" cy="309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21" name="Ellipse 20"/>
          <p:cNvSpPr/>
          <p:nvPr/>
        </p:nvSpPr>
        <p:spPr>
          <a:xfrm>
            <a:off x="5834663" y="3826283"/>
            <a:ext cx="309791" cy="309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sp>
        <p:nvSpPr>
          <p:cNvPr id="22" name="Ellipse 21"/>
          <p:cNvSpPr/>
          <p:nvPr/>
        </p:nvSpPr>
        <p:spPr>
          <a:xfrm>
            <a:off x="1861943" y="3826283"/>
            <a:ext cx="309791" cy="309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23" name="Ellipse 22"/>
          <p:cNvSpPr/>
          <p:nvPr/>
        </p:nvSpPr>
        <p:spPr>
          <a:xfrm>
            <a:off x="1861943" y="1879597"/>
            <a:ext cx="309791" cy="309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cxnSp>
        <p:nvCxnSpPr>
          <p:cNvPr id="7" name="Gerade Verbindung mit Pfeil 6"/>
          <p:cNvCxnSpPr/>
          <p:nvPr/>
        </p:nvCxnSpPr>
        <p:spPr>
          <a:xfrm flipV="1">
            <a:off x="4445406" y="1867341"/>
            <a:ext cx="0" cy="2812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7960131" y="3834293"/>
            <a:ext cx="0" cy="2812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4644720" y="3834293"/>
            <a:ext cx="0" cy="2812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V="1">
            <a:off x="7807731" y="1867341"/>
            <a:ext cx="0" cy="2812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>
            <a:off x="8820472" y="4236491"/>
            <a:ext cx="0" cy="2812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>
            <a:off x="4425645" y="2427212"/>
            <a:ext cx="0" cy="2812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feil nach links 5"/>
          <p:cNvSpPr/>
          <p:nvPr/>
        </p:nvSpPr>
        <p:spPr>
          <a:xfrm>
            <a:off x="5149673" y="2148546"/>
            <a:ext cx="266700" cy="148415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/>
              <a:t>CV</a:t>
            </a:r>
          </a:p>
        </p:txBody>
      </p:sp>
      <p:sp>
        <p:nvSpPr>
          <p:cNvPr id="33" name="Pfeil nach links 32"/>
          <p:cNvSpPr/>
          <p:nvPr/>
        </p:nvSpPr>
        <p:spPr>
          <a:xfrm rot="16200000">
            <a:off x="3209499" y="3166173"/>
            <a:ext cx="266700" cy="148415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/>
              <a:t>CV</a:t>
            </a:r>
          </a:p>
        </p:txBody>
      </p:sp>
      <p:sp>
        <p:nvSpPr>
          <p:cNvPr id="34" name="Pfeil nach links 33"/>
          <p:cNvSpPr/>
          <p:nvPr/>
        </p:nvSpPr>
        <p:spPr>
          <a:xfrm flipH="1">
            <a:off x="5149673" y="3906971"/>
            <a:ext cx="266700" cy="148415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/>
              <a:t>CV</a:t>
            </a:r>
          </a:p>
        </p:txBody>
      </p:sp>
      <p:sp>
        <p:nvSpPr>
          <p:cNvPr id="25" name="Pfeil nach links und rechts 24"/>
          <p:cNvSpPr/>
          <p:nvPr/>
        </p:nvSpPr>
        <p:spPr>
          <a:xfrm rot="16200000">
            <a:off x="6469631" y="2958940"/>
            <a:ext cx="1153716" cy="103101"/>
          </a:xfrm>
          <a:prstGeom prst="left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Titel 7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/>
              <a:t>Spannungsverhältnisse früher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7BAC88B-631B-4A63-86C8-CC9BF4350E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822988" y="4691118"/>
            <a:ext cx="357524" cy="246404"/>
          </a:xfrm>
        </p:spPr>
        <p:txBody>
          <a:bodyPr/>
          <a:lstStyle/>
          <a:p>
            <a:pPr>
              <a:defRPr/>
            </a:pPr>
            <a:fld id="{B1B5FD13-D222-4813-9864-807F0B699AB5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021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5" grpId="0" animBg="1"/>
      <p:bldP spid="21" grpId="0" animBg="1"/>
      <p:bldP spid="22" grpId="0" animBg="1"/>
      <p:bldP spid="23" grpId="0" animBg="1"/>
      <p:bldP spid="6" grpId="0" animBg="1"/>
      <p:bldP spid="33" grpId="0" animBg="1"/>
      <p:bldP spid="3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FDA7FE-A701-4BB9-82B1-EF9ADEC3B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Rechnet sich Ressourcenmanagement?</a:t>
            </a:r>
            <a:endParaRPr lang="x-none" dirty="0"/>
          </a:p>
        </p:txBody>
      </p:sp>
      <p:graphicFrame>
        <p:nvGraphicFramePr>
          <p:cNvPr id="10" name="Inhaltsplatzhalter 3">
            <a:extLst>
              <a:ext uri="{FF2B5EF4-FFF2-40B4-BE49-F238E27FC236}">
                <a16:creationId xmlns:a16="http://schemas.microsoft.com/office/drawing/2014/main" xmlns="" id="{BAC38A59-A79A-4785-A22D-FF88E83A63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0701168"/>
              </p:ext>
            </p:extLst>
          </p:nvPr>
        </p:nvGraphicFramePr>
        <p:xfrm>
          <a:off x="3192969" y="771550"/>
          <a:ext cx="5715000" cy="471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4">
            <a:extLst>
              <a:ext uri="{FF2B5EF4-FFF2-40B4-BE49-F238E27FC236}">
                <a16:creationId xmlns:a16="http://schemas.microsoft.com/office/drawing/2014/main" xmlns="" id="{2A8D95F3-1AB1-4AB5-9785-E1F8ECC4BB65}"/>
              </a:ext>
            </a:extLst>
          </p:cNvPr>
          <p:cNvSpPr txBox="1"/>
          <p:nvPr/>
        </p:nvSpPr>
        <p:spPr>
          <a:xfrm>
            <a:off x="525969" y="1038250"/>
            <a:ext cx="340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2" name="Textfeld 1">
            <a:extLst>
              <a:ext uri="{FF2B5EF4-FFF2-40B4-BE49-F238E27FC236}">
                <a16:creationId xmlns:a16="http://schemas.microsoft.com/office/drawing/2014/main" xmlns="" id="{5224ED4D-E9EC-480D-BED7-54886E4ED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494" y="854100"/>
            <a:ext cx="736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800" b="1" dirty="0">
                <a:solidFill>
                  <a:srgbClr val="00B050"/>
                </a:solidFill>
              </a:rPr>
              <a:t>++</a:t>
            </a:r>
          </a:p>
        </p:txBody>
      </p:sp>
      <p:sp>
        <p:nvSpPr>
          <p:cNvPr id="13" name="Textfeld 2">
            <a:extLst>
              <a:ext uri="{FF2B5EF4-FFF2-40B4-BE49-F238E27FC236}">
                <a16:creationId xmlns:a16="http://schemas.microsoft.com/office/drawing/2014/main" xmlns="" id="{D5162420-5141-4B37-9194-3D81919C2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2982" y="800125"/>
            <a:ext cx="750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800" b="1" dirty="0">
                <a:solidFill>
                  <a:srgbClr val="FFC000"/>
                </a:solidFill>
              </a:rPr>
              <a:t>o</a:t>
            </a:r>
          </a:p>
        </p:txBody>
      </p:sp>
      <p:sp>
        <p:nvSpPr>
          <p:cNvPr id="14" name="Textfeld 3">
            <a:extLst>
              <a:ext uri="{FF2B5EF4-FFF2-40B4-BE49-F238E27FC236}">
                <a16:creationId xmlns:a16="http://schemas.microsoft.com/office/drawing/2014/main" xmlns="" id="{2C24961A-F7FD-4936-BD90-20012C352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1007" y="816000"/>
            <a:ext cx="9826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800" b="1" dirty="0">
                <a:solidFill>
                  <a:srgbClr val="FF0000"/>
                </a:solidFill>
              </a:rPr>
              <a:t>--</a:t>
            </a:r>
          </a:p>
        </p:txBody>
      </p:sp>
      <p:sp>
        <p:nvSpPr>
          <p:cNvPr id="15" name="Textfeld 2">
            <a:extLst>
              <a:ext uri="{FF2B5EF4-FFF2-40B4-BE49-F238E27FC236}">
                <a16:creationId xmlns:a16="http://schemas.microsoft.com/office/drawing/2014/main" xmlns="" id="{F83AEDB8-6C4B-47E1-9CAA-753A9D53C4D9}"/>
              </a:ext>
            </a:extLst>
          </p:cNvPr>
          <p:cNvSpPr txBox="1"/>
          <p:nvPr/>
        </p:nvSpPr>
        <p:spPr>
          <a:xfrm>
            <a:off x="-36512" y="1302080"/>
            <a:ext cx="4380271" cy="4567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de-DE" dirty="0">
                <a:solidFill>
                  <a:srgbClr val="000000"/>
                </a:solidFill>
                <a:latin typeface="Calibri"/>
              </a:rPr>
              <a:t>strategische Maße (n = 81)</a:t>
            </a:r>
          </a:p>
          <a:p>
            <a:pPr>
              <a:spcAft>
                <a:spcPts val="100"/>
              </a:spcAft>
            </a:pPr>
            <a:endParaRPr lang="de-DE" dirty="0">
              <a:solidFill>
                <a:srgbClr val="000000"/>
              </a:solidFill>
              <a:latin typeface="Calibri"/>
            </a:endParaRPr>
          </a:p>
          <a:p>
            <a:pPr fontAlgn="b">
              <a:spcBef>
                <a:spcPts val="0"/>
              </a:spcBef>
              <a:spcAft>
                <a:spcPts val="100"/>
              </a:spcAft>
            </a:pPr>
            <a:r>
              <a:rPr lang="fr-FR" dirty="0" err="1">
                <a:solidFill>
                  <a:srgbClr val="000000"/>
                </a:solidFill>
                <a:latin typeface="Calibri" panose="020F0502020204030204" pitchFamily="34" charset="0"/>
              </a:rPr>
              <a:t>Befragungen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 (n = 65)</a:t>
            </a:r>
          </a:p>
          <a:p>
            <a:pPr fontAlgn="b">
              <a:spcBef>
                <a:spcPts val="0"/>
              </a:spcBef>
              <a:spcAft>
                <a:spcPts val="100"/>
              </a:spcAft>
            </a:pPr>
            <a:endParaRPr lang="de-DE" dirty="0"/>
          </a:p>
          <a:p>
            <a:pPr fontAlgn="b">
              <a:spcBef>
                <a:spcPts val="0"/>
              </a:spcBef>
              <a:spcAft>
                <a:spcPts val="100"/>
              </a:spcAft>
            </a:pP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Ereignisse (n = 74)</a:t>
            </a:r>
          </a:p>
          <a:p>
            <a:pPr fontAlgn="b">
              <a:spcBef>
                <a:spcPts val="0"/>
              </a:spcBef>
              <a:spcAft>
                <a:spcPts val="100"/>
              </a:spcAft>
            </a:pPr>
            <a:endParaRPr lang="de-DE" dirty="0"/>
          </a:p>
          <a:p>
            <a:pPr fontAlgn="b">
              <a:spcBef>
                <a:spcPts val="0"/>
              </a:spcBef>
              <a:spcAft>
                <a:spcPts val="10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Rankings (n = 244)</a:t>
            </a:r>
          </a:p>
          <a:p>
            <a:pPr fontAlgn="b">
              <a:spcBef>
                <a:spcPts val="0"/>
              </a:spcBef>
              <a:spcAft>
                <a:spcPts val="100"/>
              </a:spcAft>
            </a:pPr>
            <a:endParaRPr lang="de-DE" dirty="0"/>
          </a:p>
          <a:p>
            <a:pPr fontAlgn="b">
              <a:spcBef>
                <a:spcPts val="0"/>
              </a:spcBef>
              <a:spcAft>
                <a:spcPts val="100"/>
              </a:spcAft>
            </a:pP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operative Maße (n = 152)</a:t>
            </a:r>
          </a:p>
          <a:p>
            <a:pPr fontAlgn="b">
              <a:spcBef>
                <a:spcPts val="0"/>
              </a:spcBef>
              <a:spcAft>
                <a:spcPts val="100"/>
              </a:spcAft>
            </a:pPr>
            <a:endParaRPr lang="de-DE" dirty="0"/>
          </a:p>
          <a:p>
            <a:pPr fontAlgn="b">
              <a:spcBef>
                <a:spcPts val="0"/>
              </a:spcBef>
              <a:spcAft>
                <a:spcPts val="100"/>
              </a:spcAft>
            </a:pP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Umweltberichterstattung (n = 52)</a:t>
            </a:r>
            <a:endParaRPr lang="de-DE" dirty="0"/>
          </a:p>
          <a:p>
            <a:pPr>
              <a:spcAft>
                <a:spcPts val="100"/>
              </a:spcAft>
            </a:pPr>
            <a:endParaRPr lang="de-DE" dirty="0">
              <a:solidFill>
                <a:srgbClr val="000000"/>
              </a:solidFill>
              <a:latin typeface="Calibri"/>
            </a:endParaRPr>
          </a:p>
          <a:p>
            <a:pPr>
              <a:spcAft>
                <a:spcPts val="100"/>
              </a:spcAft>
            </a:pPr>
            <a:endParaRPr lang="de-DE" dirty="0">
              <a:solidFill>
                <a:srgbClr val="000000"/>
              </a:solidFill>
              <a:latin typeface="Calibri"/>
            </a:endParaRPr>
          </a:p>
          <a:p>
            <a:pPr>
              <a:spcAft>
                <a:spcPts val="100"/>
              </a:spcAft>
            </a:pPr>
            <a:endParaRPr lang="de-DE" dirty="0"/>
          </a:p>
        </p:txBody>
      </p:sp>
      <p:sp>
        <p:nvSpPr>
          <p:cNvPr id="17" name="Rechteck 28">
            <a:extLst>
              <a:ext uri="{FF2B5EF4-FFF2-40B4-BE49-F238E27FC236}">
                <a16:creationId xmlns:a16="http://schemas.microsoft.com/office/drawing/2014/main" xmlns="" id="{2ED33593-7AA1-4C66-92CD-0693AFFE6D35}"/>
              </a:ext>
            </a:extLst>
          </p:cNvPr>
          <p:cNvSpPr/>
          <p:nvPr/>
        </p:nvSpPr>
        <p:spPr>
          <a:xfrm rot="16200000">
            <a:off x="6862882" y="2403726"/>
            <a:ext cx="391619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/>
              <a:t>Günther,  E., Hoppe, H., &amp; </a:t>
            </a:r>
            <a:r>
              <a:rPr lang="de-DE" sz="900" dirty="0" err="1"/>
              <a:t>Endrikat</a:t>
            </a:r>
            <a:r>
              <a:rPr lang="de-DE" sz="900" dirty="0"/>
              <a:t>, J. 2011. Corporate </a:t>
            </a:r>
            <a:r>
              <a:rPr lang="de-DE" sz="900" dirty="0" err="1"/>
              <a:t>financial</a:t>
            </a:r>
            <a:r>
              <a:rPr lang="de-DE" sz="900" dirty="0"/>
              <a:t> </a:t>
            </a:r>
            <a:r>
              <a:rPr lang="de-DE" sz="900" dirty="0" err="1"/>
              <a:t>performance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corporate</a:t>
            </a:r>
            <a:r>
              <a:rPr lang="de-DE" sz="900" dirty="0"/>
              <a:t> environmental </a:t>
            </a:r>
            <a:r>
              <a:rPr lang="de-DE" sz="900" dirty="0" err="1"/>
              <a:t>performance</a:t>
            </a:r>
            <a:r>
              <a:rPr lang="de-DE" sz="900" dirty="0"/>
              <a:t>. A </a:t>
            </a:r>
            <a:r>
              <a:rPr lang="de-DE" sz="900" dirty="0" err="1"/>
              <a:t>perfect</a:t>
            </a:r>
            <a:r>
              <a:rPr lang="de-DE" sz="900" dirty="0"/>
              <a:t> </a:t>
            </a:r>
            <a:r>
              <a:rPr lang="de-DE" sz="900" dirty="0" err="1"/>
              <a:t>match</a:t>
            </a:r>
            <a:r>
              <a:rPr lang="de-DE" sz="900" dirty="0"/>
              <a:t>?  Zeitschrift für Umweltpolitik und Umweltrecht, 34(3/2011): 279-296</a:t>
            </a: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xmlns="" id="{66B52401-0AE8-49F3-AC29-77B7156F7C1D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2037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80A272-41E3-481E-B73C-C0F9CB8E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599" y="205978"/>
            <a:ext cx="6305873" cy="745592"/>
          </a:xfrm>
        </p:spPr>
        <p:txBody>
          <a:bodyPr>
            <a:normAutofit fontScale="90000"/>
          </a:bodyPr>
          <a:lstStyle/>
          <a:p>
            <a:r>
              <a:rPr lang="de-DE" dirty="0"/>
              <a:t>Geschäftsmodelle in der Entwicklungszusammenarbeit für Sachsen</a:t>
            </a:r>
            <a:endParaRPr lang="x-none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CF10B7CB-982A-407E-80F2-F687FE0D1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7054" y="1398926"/>
            <a:ext cx="5064925" cy="31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488B789-7984-4C45-84A7-B59025154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11" y="2396058"/>
            <a:ext cx="2826064" cy="56731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CEFC3CFF-D103-4E96-B345-40A23023B8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22428" y="1286994"/>
            <a:ext cx="1417034" cy="567314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28FCCEAC-6FBE-41CB-A4D4-5CC0F6D10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56" y="3318078"/>
            <a:ext cx="13856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x-none" sz="15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49695EEE-9E87-45C6-9739-47685EBA1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1" y="3682620"/>
            <a:ext cx="18178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x-none" sz="15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FA2B506C-3EB2-4E5A-98F4-3184A4DFA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1" y="4093370"/>
            <a:ext cx="18178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x-none" sz="15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xmlns="" id="{BA8A5920-D70A-47AC-97DC-A34FF0826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63" y="4507924"/>
            <a:ext cx="13856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x-none" sz="15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25D44A4-D889-4731-A473-C90EBD8066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8543" y="3468119"/>
            <a:ext cx="1702324" cy="593606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xmlns="" id="{7A3B3C22-6C79-4E17-9336-89C1A0B49DCC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A49D61-2C43-45B3-8E18-1989E7AACFF2}"/>
              </a:ext>
            </a:extLst>
          </p:cNvPr>
          <p:cNvSpPr txBox="1"/>
          <p:nvPr/>
        </p:nvSpPr>
        <p:spPr>
          <a:xfrm>
            <a:off x="1979712" y="1866685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https://de.dwa.de/de/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F7050E-6E65-4C75-B993-73F89F54DE64}"/>
              </a:ext>
            </a:extLst>
          </p:cNvPr>
          <p:cNvSpPr txBox="1"/>
          <p:nvPr/>
        </p:nvSpPr>
        <p:spPr>
          <a:xfrm>
            <a:off x="1297793" y="2970094"/>
            <a:ext cx="4392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https://www.bdz-infrastruktur.de/de/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AB7B2F-320C-4988-A56B-FFF4E5A4C8B0}"/>
              </a:ext>
            </a:extLst>
          </p:cNvPr>
          <p:cNvSpPr txBox="1"/>
          <p:nvPr/>
        </p:nvSpPr>
        <p:spPr>
          <a:xfrm>
            <a:off x="1835696" y="4158853"/>
            <a:ext cx="189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https://germanwaterpartnership.de/de/</a:t>
            </a:r>
          </a:p>
        </p:txBody>
      </p:sp>
    </p:spTree>
    <p:extLst>
      <p:ext uri="{BB962C8B-B14F-4D97-AF65-F5344CB8AC3E}">
        <p14:creationId xmlns:p14="http://schemas.microsoft.com/office/powerpoint/2010/main" val="79495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8C7D06-5AF4-4E9A-BB32-D4E780510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599" y="205978"/>
            <a:ext cx="6665913" cy="745592"/>
          </a:xfrm>
        </p:spPr>
        <p:txBody>
          <a:bodyPr>
            <a:normAutofit fontScale="90000"/>
          </a:bodyPr>
          <a:lstStyle/>
          <a:p>
            <a:r>
              <a:rPr lang="de-DE" dirty="0"/>
              <a:t>Geschäftsmodelle für die sächsische Wirtschaft</a:t>
            </a:r>
            <a:endParaRPr 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FA9B82-AF33-4CF4-970E-E6C4D3C36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22" y="915566"/>
            <a:ext cx="7791190" cy="40083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5BE1063-CFFA-4A7D-8D01-595CB19D3217}"/>
              </a:ext>
            </a:extLst>
          </p:cNvPr>
          <p:cNvSpPr/>
          <p:nvPr/>
        </p:nvSpPr>
        <p:spPr>
          <a:xfrm rot="16200000">
            <a:off x="-939551" y="2682702"/>
            <a:ext cx="3419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https://tu-dresden.de/prisma/ressourcen/dateien/</a:t>
            </a:r>
            <a:br>
              <a:rPr lang="en-US" sz="1200" dirty="0"/>
            </a:br>
            <a:r>
              <a:rPr lang="en-US" sz="1200" dirty="0" err="1"/>
              <a:t>SMWA-Strategiepapier.pdf?lang</a:t>
            </a:r>
            <a:r>
              <a:rPr lang="en-US" sz="1200" dirty="0"/>
              <a:t>=de</a:t>
            </a:r>
            <a:endParaRPr lang="x-none" sz="1200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xmlns="" id="{CE976DB0-FBA6-45AD-BED9-88B2F8F4FA5D}"/>
              </a:ext>
            </a:extLst>
          </p:cNvPr>
          <p:cNvSpPr txBox="1">
            <a:spLocks/>
          </p:cNvSpPr>
          <p:nvPr/>
        </p:nvSpPr>
        <p:spPr>
          <a:xfrm>
            <a:off x="8748464" y="4691118"/>
            <a:ext cx="432048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3926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1215" t="56303" r="44760" b="18860"/>
          <a:stretch/>
        </p:blipFill>
        <p:spPr bwMode="auto">
          <a:xfrm>
            <a:off x="2644776" y="2986736"/>
            <a:ext cx="3704555" cy="156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7">
            <a:extLst>
              <a:ext uri="{FF2B5EF4-FFF2-40B4-BE49-F238E27FC236}">
                <a16:creationId xmlns:a16="http://schemas.microsoft.com/office/drawing/2014/main" xmlns="" id="{EE813299-FC8C-4B39-BEF8-31AADE2DFAA9}"/>
              </a:ext>
            </a:extLst>
          </p:cNvPr>
          <p:cNvSpPr txBox="1">
            <a:spLocks/>
          </p:cNvSpPr>
          <p:nvPr/>
        </p:nvSpPr>
        <p:spPr>
          <a:xfrm>
            <a:off x="2514599" y="205978"/>
            <a:ext cx="6164363" cy="745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A373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Spannungsverhältnisse heute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C10683E-99F5-41D1-A84D-DB4665FDAE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3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xmlns="" id="{40FE1AF3-D24E-41D7-9652-797E455FCA55}"/>
              </a:ext>
            </a:extLst>
          </p:cNvPr>
          <p:cNvSpPr txBox="1">
            <a:spLocks/>
          </p:cNvSpPr>
          <p:nvPr/>
        </p:nvSpPr>
        <p:spPr>
          <a:xfrm>
            <a:off x="8822988" y="4691118"/>
            <a:ext cx="357524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580D49-A15A-478D-86E0-D43CEDB0C372}"/>
              </a:ext>
            </a:extLst>
          </p:cNvPr>
          <p:cNvSpPr txBox="1"/>
          <p:nvPr/>
        </p:nvSpPr>
        <p:spPr>
          <a:xfrm>
            <a:off x="2719723" y="4568190"/>
            <a:ext cx="3704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https://hilaryfarlow.wordpress.com/2009/06/02/irrigation-for-cotton-agriculture-has-dried-up-the-aral-sea/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64A2C4-3088-4E8E-ACDE-E8DDC212F229}"/>
              </a:ext>
            </a:extLst>
          </p:cNvPr>
          <p:cNvSpPr txBox="1"/>
          <p:nvPr/>
        </p:nvSpPr>
        <p:spPr>
          <a:xfrm>
            <a:off x="6424277" y="2809184"/>
            <a:ext cx="25202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https://www.researchgate.net/figure/6-Once-the-worlds-fourth-largest-freshwater-fed-lake-the-Aral-Sea-has-been_fig3_224797885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6217BD-56C0-4B39-BB6B-0E9A46D2E2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5" t="72458" r="68901" b="7891"/>
          <a:stretch/>
        </p:blipFill>
        <p:spPr>
          <a:xfrm>
            <a:off x="4806032" y="1186860"/>
            <a:ext cx="3816424" cy="1571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A3F82A-F964-45BD-BA3C-384FAE4555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38" t="68247" r="76228" b="13506"/>
          <a:stretch/>
        </p:blipFill>
        <p:spPr>
          <a:xfrm>
            <a:off x="521544" y="1098235"/>
            <a:ext cx="2304256" cy="16929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00F3A18-CD9C-4A2B-A552-827A5585328D}"/>
              </a:ext>
            </a:extLst>
          </p:cNvPr>
          <p:cNvSpPr txBox="1"/>
          <p:nvPr/>
        </p:nvSpPr>
        <p:spPr>
          <a:xfrm>
            <a:off x="524497" y="2778982"/>
            <a:ext cx="19465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https://www.telegraph.co.uk/news/earth/earthnews/7554679/Aral-Sea-one-of-the-planets-worst-environmental-disasters.html</a:t>
            </a:r>
          </a:p>
        </p:txBody>
      </p:sp>
    </p:spTree>
    <p:extLst>
      <p:ext uri="{BB962C8B-B14F-4D97-AF65-F5344CB8AC3E}">
        <p14:creationId xmlns:p14="http://schemas.microsoft.com/office/powerpoint/2010/main" val="3635441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/>
              <a:t>Brundtland-Definition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267744" y="2215917"/>
            <a:ext cx="6751581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cap="small" dirty="0"/>
              <a:t>1987: </a:t>
            </a:r>
          </a:p>
          <a:p>
            <a:r>
              <a:rPr lang="de-DE" dirty="0"/>
              <a:t>Abschlussbericht der </a:t>
            </a:r>
            <a:r>
              <a:rPr lang="de-DE" cap="small" dirty="0"/>
              <a:t>Weltkommission für Umwelt und Entwicklung</a:t>
            </a:r>
            <a:r>
              <a:rPr lang="de-DE" dirty="0"/>
              <a:t>:</a:t>
            </a:r>
          </a:p>
          <a:p>
            <a:endParaRPr lang="de-DE" dirty="0"/>
          </a:p>
          <a:p>
            <a:r>
              <a:rPr lang="de-DE" dirty="0"/>
              <a:t>Nachhaltige Entwicklung „ist die Entwicklung, die die Bedürfnisse der Gegenwart befriedigt, ohne zu riskieren, dass </a:t>
            </a:r>
            <a:r>
              <a:rPr lang="de-DE" b="1" dirty="0"/>
              <a:t>künftige Generationen</a:t>
            </a:r>
            <a:r>
              <a:rPr lang="de-DE" dirty="0"/>
              <a:t> ihre eigenen </a:t>
            </a:r>
            <a:r>
              <a:rPr lang="de-DE" b="1" dirty="0"/>
              <a:t>Bedürfnisse</a:t>
            </a:r>
            <a:r>
              <a:rPr lang="de-DE" dirty="0"/>
              <a:t> nicht befriedigen können“ und</a:t>
            </a:r>
            <a:r>
              <a:rPr lang="de-DE" b="1" dirty="0"/>
              <a:t> </a:t>
            </a:r>
            <a:r>
              <a:rPr lang="de-DE" dirty="0"/>
              <a:t>ihren</a:t>
            </a:r>
            <a:r>
              <a:rPr lang="de-DE" b="1" dirty="0"/>
              <a:t> Lebensstil zu wählen</a:t>
            </a:r>
            <a:r>
              <a:rPr lang="de-DE" dirty="0"/>
              <a:t>. </a:t>
            </a:r>
          </a:p>
          <a:p>
            <a:endParaRPr lang="de-DE" dirty="0"/>
          </a:p>
          <a:p>
            <a:r>
              <a:rPr lang="de-DE" sz="1350" dirty="0"/>
              <a:t>HAUFF, V. (1987): Unsere gemeinsame Zukunft (Brundtland-Bericht). Greven 1987. 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8055" y="841344"/>
            <a:ext cx="1627216" cy="119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F4421A-F4B9-479F-BE5A-B0E3139BFFAE}"/>
              </a:ext>
            </a:extLst>
          </p:cNvPr>
          <p:cNvSpPr txBox="1"/>
          <p:nvPr/>
        </p:nvSpPr>
        <p:spPr>
          <a:xfrm rot="21069799">
            <a:off x="1639984" y="1352911"/>
            <a:ext cx="2552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Enkelgerechtigkeit</a:t>
            </a:r>
            <a:endParaRPr lang="x-none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6B6AAF-219D-4643-A342-46AAEDB1F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69799">
            <a:off x="173711" y="1575198"/>
            <a:ext cx="1500044" cy="662181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xmlns="" id="{2805E2E1-1CED-4595-ABA4-E1609616585B}"/>
              </a:ext>
            </a:extLst>
          </p:cNvPr>
          <p:cNvSpPr txBox="1">
            <a:spLocks/>
          </p:cNvSpPr>
          <p:nvPr/>
        </p:nvSpPr>
        <p:spPr>
          <a:xfrm>
            <a:off x="8822988" y="4691118"/>
            <a:ext cx="357524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CE57AC-A2A3-4CCD-8F9E-809D1B0CB376}"/>
              </a:ext>
            </a:extLst>
          </p:cNvPr>
          <p:cNvSpPr txBox="1"/>
          <p:nvPr/>
        </p:nvSpPr>
        <p:spPr>
          <a:xfrm>
            <a:off x="124675" y="2356306"/>
            <a:ext cx="19356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https://netzwerk-n.org/2017-37/</a:t>
            </a:r>
          </a:p>
        </p:txBody>
      </p:sp>
    </p:spTree>
    <p:extLst>
      <p:ext uri="{BB962C8B-B14F-4D97-AF65-F5344CB8AC3E}">
        <p14:creationId xmlns:p14="http://schemas.microsoft.com/office/powerpoint/2010/main" val="1581548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029"/>
          <p:cNvSpPr txBox="1">
            <a:spLocks noChangeArrowheads="1"/>
          </p:cNvSpPr>
          <p:nvPr/>
        </p:nvSpPr>
        <p:spPr bwMode="auto">
          <a:xfrm>
            <a:off x="929441" y="2750121"/>
            <a:ext cx="6886575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175"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de-DE" altLang="de-DE" sz="1575" i="1" dirty="0" err="1"/>
              <a:t>to</a:t>
            </a:r>
            <a:r>
              <a:rPr lang="de-DE" altLang="de-DE" sz="1575" i="1" dirty="0"/>
              <a:t> </a:t>
            </a:r>
            <a:r>
              <a:rPr lang="de-DE" altLang="de-DE" sz="1575" i="1" dirty="0" err="1"/>
              <a:t>sustain</a:t>
            </a:r>
            <a:r>
              <a:rPr lang="de-DE" altLang="de-DE" sz="1575" i="1" dirty="0"/>
              <a:t> (von lat. </a:t>
            </a:r>
            <a:r>
              <a:rPr lang="de-DE" altLang="de-DE" sz="1575" i="1" dirty="0" err="1"/>
              <a:t>sus</a:t>
            </a:r>
            <a:r>
              <a:rPr lang="de-DE" altLang="de-DE" sz="1575" i="1" dirty="0"/>
              <a:t> </a:t>
            </a:r>
            <a:r>
              <a:rPr lang="de-DE" altLang="de-DE" sz="1575" i="1" dirty="0" err="1"/>
              <a:t>tenere</a:t>
            </a:r>
            <a:r>
              <a:rPr lang="de-DE" altLang="de-DE" sz="1575" i="1" dirty="0"/>
              <a:t>)</a:t>
            </a:r>
            <a:r>
              <a:rPr lang="de-DE" altLang="de-DE" sz="1575" dirty="0"/>
              <a:t>: 13. Jh. eng.:</a:t>
            </a:r>
          </a:p>
          <a:p>
            <a:pPr marL="342900" indent="-342900" eaLnBrk="1" hangingPunct="1">
              <a:spcAft>
                <a:spcPts val="600"/>
              </a:spcAft>
              <a:buFont typeface="+mj-lt"/>
              <a:buAutoNum type="arabicParenR"/>
            </a:pPr>
            <a:r>
              <a:rPr lang="de-DE" altLang="de-DE" sz="1575" dirty="0"/>
              <a:t>unerwünschte Einwirkungen aushalten, ihnen standhalten</a:t>
            </a:r>
          </a:p>
          <a:p>
            <a:pPr marL="342900" indent="-342900" eaLnBrk="1" hangingPunct="1">
              <a:spcAft>
                <a:spcPts val="600"/>
              </a:spcAft>
              <a:buFont typeface="+mj-lt"/>
              <a:buAutoNum type="arabicParenR"/>
            </a:pPr>
            <a:r>
              <a:rPr lang="de-DE" altLang="de-DE" sz="1575" dirty="0"/>
              <a:t>in einem aktiven Sinn einen erwünschten Zustand stützen</a:t>
            </a:r>
            <a:br>
              <a:rPr lang="de-DE" altLang="de-DE" sz="1575" dirty="0"/>
            </a:br>
            <a:r>
              <a:rPr lang="de-DE" altLang="de-DE" sz="1575" dirty="0"/>
              <a:t>(Redclift 1993)</a:t>
            </a:r>
          </a:p>
        </p:txBody>
      </p:sp>
      <p:sp>
        <p:nvSpPr>
          <p:cNvPr id="14339" name="Text Box 1030"/>
          <p:cNvSpPr txBox="1">
            <a:spLocks noChangeArrowheads="1"/>
          </p:cNvSpPr>
          <p:nvPr/>
        </p:nvSpPr>
        <p:spPr bwMode="auto">
          <a:xfrm>
            <a:off x="929441" y="1822624"/>
            <a:ext cx="7200900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175"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de-DE" altLang="de-DE" sz="1575" i="1" dirty="0"/>
              <a:t>nachhalten</a:t>
            </a:r>
            <a:r>
              <a:rPr lang="de-DE" altLang="de-DE" sz="1575" dirty="0"/>
              <a:t>: 18. Jh. dt.: „andauern, wirken, anhalten“ (Kluge, 1989). </a:t>
            </a:r>
          </a:p>
        </p:txBody>
      </p:sp>
      <p:sp>
        <p:nvSpPr>
          <p:cNvPr id="14341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Etymologische Wurzeln</a:t>
            </a:r>
          </a:p>
        </p:txBody>
      </p:sp>
      <p:sp>
        <p:nvSpPr>
          <p:cNvPr id="6" name="Pfeil nach rechts 5"/>
          <p:cNvSpPr/>
          <p:nvPr/>
        </p:nvSpPr>
        <p:spPr>
          <a:xfrm>
            <a:off x="3587353" y="1491630"/>
            <a:ext cx="4451747" cy="20716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7" name="Gleichschenkliges Dreieck 6"/>
          <p:cNvSpPr/>
          <p:nvPr/>
        </p:nvSpPr>
        <p:spPr>
          <a:xfrm>
            <a:off x="6563916" y="3322414"/>
            <a:ext cx="1066800" cy="91797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2" name="Textfeld 1"/>
          <p:cNvSpPr txBox="1"/>
          <p:nvPr/>
        </p:nvSpPr>
        <p:spPr>
          <a:xfrm>
            <a:off x="5973481" y="4234722"/>
            <a:ext cx="5761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350" dirty="0" err="1">
                <a:solidFill>
                  <a:schemeClr val="accent1">
                    <a:lumMod val="50000"/>
                  </a:schemeClr>
                </a:solidFill>
              </a:rPr>
              <a:t>profit</a:t>
            </a:r>
            <a:endParaRPr lang="de-DE" sz="13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610390" y="4234722"/>
            <a:ext cx="6341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chemeClr val="accent1">
                    <a:lumMod val="50000"/>
                  </a:schemeClr>
                </a:solidFill>
              </a:rPr>
              <a:t>planet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761328" y="3019533"/>
            <a:ext cx="6719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350" dirty="0" err="1">
                <a:solidFill>
                  <a:schemeClr val="accent1">
                    <a:lumMod val="50000"/>
                  </a:schemeClr>
                </a:solidFill>
              </a:rPr>
              <a:t>people</a:t>
            </a:r>
            <a:endParaRPr lang="de-DE" sz="13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xmlns="" id="{0FE7F232-0D9E-48D7-8D5C-BB1E41C0852E}"/>
              </a:ext>
            </a:extLst>
          </p:cNvPr>
          <p:cNvSpPr txBox="1">
            <a:spLocks/>
          </p:cNvSpPr>
          <p:nvPr/>
        </p:nvSpPr>
        <p:spPr>
          <a:xfrm>
            <a:off x="8822988" y="4691118"/>
            <a:ext cx="357524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026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AFF3AF-C9A2-4536-8422-76103FD4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Nachhaltige Entwicklungsziele (SDGs)</a:t>
            </a:r>
            <a:endParaRPr lang="x-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480FDF-6F7D-4994-9903-4E895F04C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868012"/>
            <a:ext cx="5446095" cy="40994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C1DCBD-172C-47EE-878D-C1024C6F390F}"/>
              </a:ext>
            </a:extLst>
          </p:cNvPr>
          <p:cNvSpPr/>
          <p:nvPr/>
        </p:nvSpPr>
        <p:spPr>
          <a:xfrm>
            <a:off x="5220072" y="4731990"/>
            <a:ext cx="3367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https://www.stockholmresilience.org/</a:t>
            </a:r>
            <a:endParaRPr lang="x-none" sz="1600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xmlns="" id="{577F94FF-7A6D-435E-B240-50C5ADCB3336}"/>
              </a:ext>
            </a:extLst>
          </p:cNvPr>
          <p:cNvSpPr txBox="1">
            <a:spLocks/>
          </p:cNvSpPr>
          <p:nvPr/>
        </p:nvSpPr>
        <p:spPr>
          <a:xfrm>
            <a:off x="8822988" y="4691118"/>
            <a:ext cx="357524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2660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AEA330-17E6-41AD-BAAF-E12708F16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Ökologische Regeln der Nachhaltigkeit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782025-996E-4EEF-B655-CCBE02F6F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eaLnBrk="0" hangingPunct="0">
              <a:spcBef>
                <a:spcPct val="50000"/>
              </a:spcBef>
              <a:buFontTx/>
              <a:buAutoNum type="arabicPeriod"/>
            </a:pPr>
            <a:endParaRPr lang="de-DE" sz="4800" dirty="0">
              <a:solidFill>
                <a:srgbClr val="001D4B"/>
              </a:solidFill>
            </a:endParaRPr>
          </a:p>
          <a:p>
            <a:pPr eaLnBrk="0" hangingPunct="0">
              <a:spcBef>
                <a:spcPct val="50000"/>
              </a:spcBef>
              <a:buFontTx/>
              <a:buAutoNum type="arabicPeriod"/>
            </a:pPr>
            <a:r>
              <a:rPr lang="de-DE" sz="4800" dirty="0">
                <a:solidFill>
                  <a:srgbClr val="001D4B"/>
                </a:solidFill>
              </a:rPr>
              <a:t>Die </a:t>
            </a:r>
            <a:r>
              <a:rPr lang="de-DE" sz="4800" b="1" dirty="0">
                <a:solidFill>
                  <a:srgbClr val="001D4B"/>
                </a:solidFill>
              </a:rPr>
              <a:t>Nutzung einer Ressource </a:t>
            </a:r>
            <a:r>
              <a:rPr lang="de-DE" sz="4800" dirty="0">
                <a:solidFill>
                  <a:srgbClr val="001D4B"/>
                </a:solidFill>
              </a:rPr>
              <a:t>darf auf Dauer nicht größer sein als ihre Regenerationsrate oder die Rate der Substitution aller ihrer Funktionen.</a:t>
            </a:r>
          </a:p>
          <a:p>
            <a:pPr eaLnBrk="0" hangingPunct="0">
              <a:spcBef>
                <a:spcPct val="50000"/>
              </a:spcBef>
              <a:buFontTx/>
              <a:buAutoNum type="arabicPeriod"/>
            </a:pPr>
            <a:r>
              <a:rPr lang="de-DE" sz="4800" dirty="0">
                <a:solidFill>
                  <a:srgbClr val="001D4B"/>
                </a:solidFill>
              </a:rPr>
              <a:t>Die Freisetzung von Stoffen darf auf Dauer nicht größer sein als die </a:t>
            </a:r>
            <a:r>
              <a:rPr lang="de-DE" sz="4800" b="1" dirty="0">
                <a:solidFill>
                  <a:srgbClr val="001D4B"/>
                </a:solidFill>
              </a:rPr>
              <a:t>Tragfähigkeit der Umweltmedien </a:t>
            </a:r>
            <a:r>
              <a:rPr lang="de-DE" sz="4800" dirty="0">
                <a:solidFill>
                  <a:srgbClr val="001D4B"/>
                </a:solidFill>
              </a:rPr>
              <a:t>oder als deren Assimilationsfähigkeit.</a:t>
            </a:r>
          </a:p>
          <a:p>
            <a:pPr eaLnBrk="0" hangingPunct="0">
              <a:spcBef>
                <a:spcPct val="50000"/>
              </a:spcBef>
              <a:buFontTx/>
              <a:buAutoNum type="arabicPeriod"/>
            </a:pPr>
            <a:r>
              <a:rPr lang="de-DE" sz="4800" b="1" dirty="0">
                <a:solidFill>
                  <a:srgbClr val="001D4B"/>
                </a:solidFill>
              </a:rPr>
              <a:t>Gefahren</a:t>
            </a:r>
            <a:r>
              <a:rPr lang="de-DE" sz="4800" dirty="0">
                <a:solidFill>
                  <a:srgbClr val="001D4B"/>
                </a:solidFill>
              </a:rPr>
              <a:t> und unvertretbare Risiken für den Menschen und die Umwelt durch anthropogene Einwirkungen sind zu vermeiden.</a:t>
            </a:r>
          </a:p>
          <a:p>
            <a:pPr eaLnBrk="0" hangingPunct="0">
              <a:spcBef>
                <a:spcPct val="50000"/>
              </a:spcBef>
              <a:buFontTx/>
              <a:buAutoNum type="arabicPeriod"/>
            </a:pPr>
            <a:r>
              <a:rPr lang="de-DE" sz="4800" dirty="0">
                <a:solidFill>
                  <a:srgbClr val="001D4B"/>
                </a:solidFill>
              </a:rPr>
              <a:t>Das </a:t>
            </a:r>
            <a:r>
              <a:rPr lang="de-DE" sz="4800" b="1" dirty="0">
                <a:solidFill>
                  <a:srgbClr val="001D4B"/>
                </a:solidFill>
              </a:rPr>
              <a:t>Zeitmaß anthropogener Eingriffe </a:t>
            </a:r>
            <a:r>
              <a:rPr lang="de-DE" sz="4800" dirty="0">
                <a:solidFill>
                  <a:srgbClr val="001D4B"/>
                </a:solidFill>
              </a:rPr>
              <a:t>in die Umwelt muss in einem ausgewogenen Verhältnis zu der Zeit stehen, die die Umwelt zur selbst stabilisierenden Reaktion benötigt.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586C1D6-93EE-4974-B322-9F27640C9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4331300"/>
            <a:ext cx="7029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de-DE" sz="900" dirty="0">
                <a:solidFill>
                  <a:srgbClr val="001D4B"/>
                </a:solidFill>
                <a:latin typeface="Verdana" pitchFamily="34" charset="0"/>
              </a:rPr>
              <a:t>(Quelle: Umweltbundesamt (Hrsg.) (2002): Nachhaltige Entwicklung in Deutschland –</a:t>
            </a:r>
            <a:br>
              <a:rPr lang="de-DE" sz="900" dirty="0">
                <a:solidFill>
                  <a:srgbClr val="001D4B"/>
                </a:solidFill>
                <a:latin typeface="Verdana" pitchFamily="34" charset="0"/>
              </a:rPr>
            </a:br>
            <a:r>
              <a:rPr lang="de-DE" sz="900" dirty="0">
                <a:solidFill>
                  <a:srgbClr val="001D4B"/>
                </a:solidFill>
                <a:latin typeface="Verdana" pitchFamily="34" charset="0"/>
              </a:rPr>
              <a:t>Die Zukunft dauerhaft umweltgerecht gestalten, Berlin 2002, S. 3)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xmlns="" id="{FCEA81BE-0458-47F0-A5D2-5E43E8517905}"/>
              </a:ext>
            </a:extLst>
          </p:cNvPr>
          <p:cNvSpPr txBox="1">
            <a:spLocks/>
          </p:cNvSpPr>
          <p:nvPr/>
        </p:nvSpPr>
        <p:spPr>
          <a:xfrm>
            <a:off x="8822988" y="4691118"/>
            <a:ext cx="357524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2145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0866" y="733426"/>
            <a:ext cx="4805363" cy="387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355976" y="4515966"/>
            <a:ext cx="43027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900" dirty="0">
                <a:latin typeface="Verdana" pitchFamily="34" charset="0"/>
              </a:rPr>
              <a:t>Quelle: </a:t>
            </a:r>
            <a:r>
              <a:rPr lang="en-GB" sz="900" dirty="0" err="1">
                <a:latin typeface="Verdana" pitchFamily="34" charset="0"/>
              </a:rPr>
              <a:t>Wackernagel</a:t>
            </a:r>
            <a:r>
              <a:rPr lang="en-GB" sz="900" dirty="0">
                <a:latin typeface="Verdana" pitchFamily="34" charset="0"/>
              </a:rPr>
              <a:t>, M. / Rees, W. (1996): Our Ecological Footprint –</a:t>
            </a:r>
          </a:p>
          <a:p>
            <a:pPr algn="r"/>
            <a:r>
              <a:rPr lang="en-GB" sz="900" dirty="0">
                <a:latin typeface="Verdana" pitchFamily="34" charset="0"/>
              </a:rPr>
              <a:t>Reducing Human impact on the Earth, Gabriola Island 1996, S. 54</a:t>
            </a:r>
          </a:p>
        </p:txBody>
      </p:sp>
      <p:sp>
        <p:nvSpPr>
          <p:cNvPr id="8197" name="Titel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/>
              <a:t>Tipping point – Kipppunkt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xmlns="" id="{0B5D1357-0232-481A-BB25-434D92DA8F8D}"/>
              </a:ext>
            </a:extLst>
          </p:cNvPr>
          <p:cNvSpPr txBox="1">
            <a:spLocks/>
          </p:cNvSpPr>
          <p:nvPr/>
        </p:nvSpPr>
        <p:spPr>
          <a:xfrm>
            <a:off x="8822988" y="4691118"/>
            <a:ext cx="357524" cy="24640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B5FD13-D222-4813-9864-807F0B699AB5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8055029"/>
      </p:ext>
    </p:extLst>
  </p:cSld>
  <p:clrMapOvr>
    <a:masterClrMapping/>
  </p:clrMapOvr>
</p:sld>
</file>

<file path=ppt/theme/theme1.xml><?xml version="1.0" encoding="utf-8"?>
<a:theme xmlns:a="http://schemas.openxmlformats.org/drawingml/2006/main" name="UNU-FLORES_Template_Powerpoint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B2A90FBE365C41ABDF948D7EAB6DFC" ma:contentTypeVersion="6" ma:contentTypeDescription="Create a new document." ma:contentTypeScope="" ma:versionID="d25216f8207d80c1c1319bb5224acc0e">
  <xsd:schema xmlns:xsd="http://www.w3.org/2001/XMLSchema" xmlns:xs="http://www.w3.org/2001/XMLSchema" xmlns:p="http://schemas.microsoft.com/office/2006/metadata/properties" xmlns:ns3="8efc9a22-29c0-4e6b-b882-aec810e1bbc9" targetNamespace="http://schemas.microsoft.com/office/2006/metadata/properties" ma:root="true" ma:fieldsID="bec12e00d8c7ac56e996fc8beaed1f58" ns3:_="">
    <xsd:import namespace="8efc9a22-29c0-4e6b-b882-aec810e1bbc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fc9a22-29c0-4e6b-b882-aec810e1bb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DF3E2B-D5E9-4DB8-96B0-A366B7B6AB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fc9a22-29c0-4e6b-b882-aec810e1bb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69A261-EBED-4EC4-9F21-C16992CE8451}">
  <ds:schemaRefs>
    <ds:schemaRef ds:uri="http://www.w3.org/XML/1998/namespace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efc9a22-29c0-4e6b-b882-aec810e1bbc9"/>
  </ds:schemaRefs>
</ds:datastoreItem>
</file>

<file path=customXml/itemProps3.xml><?xml version="1.0" encoding="utf-8"?>
<ds:datastoreItem xmlns:ds="http://schemas.openxmlformats.org/officeDocument/2006/customXml" ds:itemID="{EB98630B-3134-40F8-B53A-AFCA251B5F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UNU-FLORES_Template_Powerpoint_Blank</Template>
  <TotalTime>0</TotalTime>
  <Words>1556</Words>
  <Application>Microsoft Office PowerPoint</Application>
  <PresentationFormat>Bildschirmpräsentation (16:9)</PresentationFormat>
  <Paragraphs>370</Paragraphs>
  <Slides>32</Slides>
  <Notes>19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32</vt:i4>
      </vt:variant>
    </vt:vector>
  </HeadingPairs>
  <TitlesOfParts>
    <vt:vector size="34" baseType="lpstr">
      <vt:lpstr>UNU-FLORES_Template_Powerpoint_Blank</vt:lpstr>
      <vt:lpstr>Presentation1</vt:lpstr>
      <vt:lpstr>Nachhaltiges Ressourcenmanagement –acht Thesen </vt:lpstr>
      <vt:lpstr>Sachsen – Wiege der Nachhaltigkeit</vt:lpstr>
      <vt:lpstr>Spannungsverhältnisse früher</vt:lpstr>
      <vt:lpstr>PowerPoint-Präsentation</vt:lpstr>
      <vt:lpstr>Brundtland-Definition</vt:lpstr>
      <vt:lpstr>Etymologische Wurzeln</vt:lpstr>
      <vt:lpstr>Nachhaltige Entwicklungsziele (SDGs)</vt:lpstr>
      <vt:lpstr>Ökologische Regeln der Nachhaltigkeit</vt:lpstr>
      <vt:lpstr>Tipping point – Kipppunkt</vt:lpstr>
      <vt:lpstr>Belastungsgrenzen unseres Planeten</vt:lpstr>
      <vt:lpstr>Nachhaltigkeitsverständnis von PRISMA –  Zentrum für Nachhaltigkeitsbewertung und -politik</vt:lpstr>
      <vt:lpstr>Organisationsperspektive von Ressourcen</vt:lpstr>
      <vt:lpstr>Unternehmensressourcen</vt:lpstr>
      <vt:lpstr>Acht Thesen: Nachhaltiges Ressourcenmanagement ...</vt:lpstr>
      <vt:lpstr>Materialflusskostenrechnung DIN EN ISO 14051</vt:lpstr>
      <vt:lpstr>Acht Thesen: Nachhaltiges Ressourcenmanagement ...</vt:lpstr>
      <vt:lpstr>Mikroschadstoffe im Abwasser –  relevante Akteure</vt:lpstr>
      <vt:lpstr>Acht Thesen: Nachhaltiges Ressourcenmanagement ...</vt:lpstr>
      <vt:lpstr>Kosten des Handelns und des Nicht-Handelns – ISO 14007</vt:lpstr>
      <vt:lpstr>Acht Thesen: Nachhaltiges Ressourcenmanagement ...</vt:lpstr>
      <vt:lpstr>Klimawandel in der Region Dresden</vt:lpstr>
      <vt:lpstr>Dauerhaft konservierende Bodenbearbeitung in der Landwirtschaft</vt:lpstr>
      <vt:lpstr>Acht Thesen: Nachhaltiges Ressourcenmanagement ...</vt:lpstr>
      <vt:lpstr>Safe Use of Waste Water</vt:lpstr>
      <vt:lpstr>Acht Thesen: Nachhaltiges Ressourcenmanagement ...</vt:lpstr>
      <vt:lpstr>Befragung zu Barrieren zur Anpassung an den Klimawandel im sächsischen Handwerk</vt:lpstr>
      <vt:lpstr>Acht Thesen: Nachhaltiges Ressourcenmanagement ...</vt:lpstr>
      <vt:lpstr>Sharing Economy im Energiesektor</vt:lpstr>
      <vt:lpstr>Acht Thesen: Nachhaltiges Ressourcenmanagement ...</vt:lpstr>
      <vt:lpstr>Rechnet sich Ressourcenmanagement?</vt:lpstr>
      <vt:lpstr>Geschäftsmodelle in der Entwicklungszusammenarbeit für Sachsen</vt:lpstr>
      <vt:lpstr>Geschäftsmodelle für die sächsische Wirtschaft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Claudia Matthias</dc:creator>
  <cp:lastModifiedBy>Völlings, Andreas - SMUL</cp:lastModifiedBy>
  <cp:revision>67</cp:revision>
  <dcterms:created xsi:type="dcterms:W3CDTF">2017-09-13T09:44:07Z</dcterms:created>
  <dcterms:modified xsi:type="dcterms:W3CDTF">2019-12-02T08:17:06Z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0x010100A4B2A90FBE365C41ABDF948D7EAB6DFC</vt:lpwstr>
  </property>
</Properties>
</file>